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52" r:id="rId1"/>
  </p:sldMasterIdLst>
  <p:notesMasterIdLst>
    <p:notesMasterId r:id="rId20"/>
  </p:notesMasterIdLst>
  <p:handoutMasterIdLst>
    <p:handoutMasterId r:id="rId21"/>
  </p:handoutMasterIdLst>
  <p:sldIdLst>
    <p:sldId id="314" r:id="rId2"/>
    <p:sldId id="258" r:id="rId3"/>
    <p:sldId id="368" r:id="rId4"/>
    <p:sldId id="306" r:id="rId5"/>
    <p:sldId id="979" r:id="rId6"/>
    <p:sldId id="983" r:id="rId7"/>
    <p:sldId id="984" r:id="rId8"/>
    <p:sldId id="985" r:id="rId9"/>
    <p:sldId id="987" r:id="rId10"/>
    <p:sldId id="988" r:id="rId11"/>
    <p:sldId id="989" r:id="rId12"/>
    <p:sldId id="980" r:id="rId13"/>
    <p:sldId id="990" r:id="rId14"/>
    <p:sldId id="994" r:id="rId15"/>
    <p:sldId id="992" r:id="rId16"/>
    <p:sldId id="991" r:id="rId17"/>
    <p:sldId id="995" r:id="rId18"/>
    <p:sldId id="993" r:id="rId19"/>
  </p:sldIdLst>
  <p:sldSz cx="9144000" cy="6858000" type="screen4x3"/>
  <p:notesSz cx="7010400" cy="9296400"/>
  <p:custDataLst>
    <p:tags r:id="rId2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rath, Ashley"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730"/>
    <a:srgbClr val="25408E"/>
    <a:srgbClr val="E0A221"/>
    <a:srgbClr val="B8CCE4"/>
    <a:srgbClr val="9E9A97"/>
    <a:srgbClr val="0000FF"/>
    <a:srgbClr val="0085AD"/>
    <a:srgbClr val="58585A"/>
    <a:srgbClr val="8A0A51"/>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63" autoAdjust="0"/>
    <p:restoredTop sz="94476" autoAdjust="0"/>
  </p:normalViewPr>
  <p:slideViewPr>
    <p:cSldViewPr snapToGrid="0" snapToObjects="1">
      <p:cViewPr varScale="1">
        <p:scale>
          <a:sx n="68" d="100"/>
          <a:sy n="68" d="100"/>
        </p:scale>
        <p:origin x="52" y="32"/>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 d="1"/>
        <a:sy n="1" d="1"/>
      </p:scale>
      <p:origin x="0" y="-2190"/>
    </p:cViewPr>
  </p:sorterViewPr>
  <p:notesViewPr>
    <p:cSldViewPr snapToGrid="0" snapToObject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C462AD85-E676-4626-8524-1B675E7E225F}" type="datetime1">
              <a:rPr lang="en-US"/>
              <a:pPr/>
              <a:t>4/23/2021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B320F0B6-5E06-4907-B46F-10161FB73ADB}" type="slidenum">
              <a:rPr lang="en-US"/>
              <a:pPr/>
              <a:t>‹#›</a:t>
            </a:fld>
            <a:endParaRPr lang="en-US" dirty="0"/>
          </a:p>
        </p:txBody>
      </p:sp>
    </p:spTree>
    <p:extLst>
      <p:ext uri="{BB962C8B-B14F-4D97-AF65-F5344CB8AC3E}">
        <p14:creationId xmlns:p14="http://schemas.microsoft.com/office/powerpoint/2010/main" val="401715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E74B72E5-39A0-4B81-AB5C-D50BC5F9B1E7}" type="datetime1">
              <a:rPr lang="en-US"/>
              <a:pPr/>
              <a:t>4/23/2021</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pPr lvl="0"/>
            <a:endParaRPr lang="en-US" noProof="0"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FBABF853-1CC4-491C-8BEF-92E0171C0538}" type="slidenum">
              <a:rPr lang="en-US"/>
              <a:pPr/>
              <a:t>‹#›</a:t>
            </a:fld>
            <a:endParaRPr lang="en-US" dirty="0"/>
          </a:p>
        </p:txBody>
      </p:sp>
    </p:spTree>
    <p:extLst>
      <p:ext uri="{BB962C8B-B14F-4D97-AF65-F5344CB8AC3E}">
        <p14:creationId xmlns:p14="http://schemas.microsoft.com/office/powerpoint/2010/main" val="315447593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11"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BF853-1CC4-491C-8BEF-92E0171C0538}" type="slidenum">
              <a:rPr lang="en-US" smtClean="0"/>
              <a:pPr/>
              <a:t>1</a:t>
            </a:fld>
            <a:endParaRPr lang="en-US" dirty="0"/>
          </a:p>
        </p:txBody>
      </p:sp>
    </p:spTree>
    <p:extLst>
      <p:ext uri="{BB962C8B-B14F-4D97-AF65-F5344CB8AC3E}">
        <p14:creationId xmlns:p14="http://schemas.microsoft.com/office/powerpoint/2010/main" val="174578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ＭＳ Ｐゴシック" pitchFamily="-111" charset="-128"/>
              <a:cs typeface="+mn-cs"/>
            </a:endParaRPr>
          </a:p>
          <a:p>
            <a:endParaRPr lang="en-US" sz="1200" dirty="0"/>
          </a:p>
          <a:p>
            <a:endParaRPr lang="en-US" sz="1200" dirty="0"/>
          </a:p>
          <a:p>
            <a:endParaRPr lang="en-US" baseline="0" dirty="0"/>
          </a:p>
        </p:txBody>
      </p:sp>
      <p:sp>
        <p:nvSpPr>
          <p:cNvPr id="4" name="Slide Number Placeholder 3"/>
          <p:cNvSpPr>
            <a:spLocks noGrp="1"/>
          </p:cNvSpPr>
          <p:nvPr>
            <p:ph type="sldNum" sz="quarter" idx="10"/>
          </p:nvPr>
        </p:nvSpPr>
        <p:spPr/>
        <p:txBody>
          <a:bodyPr/>
          <a:lstStyle/>
          <a:p>
            <a:fld id="{FBABF853-1CC4-491C-8BEF-92E0171C0538}" type="slidenum">
              <a:rPr lang="en-US" smtClean="0"/>
              <a:pPr/>
              <a:t>4</a:t>
            </a:fld>
            <a:endParaRPr lang="en-US" dirty="0"/>
          </a:p>
        </p:txBody>
      </p:sp>
    </p:spTree>
    <p:extLst>
      <p:ext uri="{BB962C8B-B14F-4D97-AF65-F5344CB8AC3E}">
        <p14:creationId xmlns:p14="http://schemas.microsoft.com/office/powerpoint/2010/main" val="24601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11" charset="-128"/>
                <a:cs typeface="+mn-cs"/>
              </a:rPr>
              <a:t>Overall, it appears that 42 percent of schools indicated that AISA funds are being spent on activities more aligned with the intention of IEFA funds, such as field trips and cultural programming, cultural education materials, and activities. Only 29 percent of schools responded that AISA funds were going to support American Indian student achievement efforts through professional development, direct student support, and staffing. Additionally, 27 percent of schools reported the funds being used for general curriculum materials and supplies to benefit all students.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ABF853-1CC4-491C-8BEF-92E0171C0538}" type="slidenum">
              <a:rPr lang="en-US" smtClean="0"/>
              <a:pPr/>
              <a:t>13</a:t>
            </a:fld>
            <a:endParaRPr lang="en-US" dirty="0"/>
          </a:p>
        </p:txBody>
      </p:sp>
    </p:spTree>
    <p:extLst>
      <p:ext uri="{BB962C8B-B14F-4D97-AF65-F5344CB8AC3E}">
        <p14:creationId xmlns:p14="http://schemas.microsoft.com/office/powerpoint/2010/main" val="35502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Identify what strategies, programs, or practices schools are using to close gaps in opportunity and outcomes. </a:t>
            </a:r>
          </a:p>
          <a:p>
            <a:pPr lvl="0"/>
            <a:r>
              <a:rPr lang="en-US" sz="1200" dirty="0"/>
              <a:t>Document and share-out school improvement efforts that address sources of inequity and support the success of all students. </a:t>
            </a:r>
          </a:p>
          <a:p>
            <a:pPr lvl="0"/>
            <a:r>
              <a:rPr lang="en-US" sz="1200" dirty="0"/>
              <a:t>Provide resources to support policymakers, district and school leaders, educators, and community members to support continuous school improvement.  </a:t>
            </a:r>
          </a:p>
          <a:p>
            <a:endParaRPr lang="en-US" dirty="0"/>
          </a:p>
        </p:txBody>
      </p:sp>
      <p:sp>
        <p:nvSpPr>
          <p:cNvPr id="4" name="Slide Number Placeholder 3"/>
          <p:cNvSpPr>
            <a:spLocks noGrp="1"/>
          </p:cNvSpPr>
          <p:nvPr>
            <p:ph type="sldNum" sz="quarter" idx="5"/>
          </p:nvPr>
        </p:nvSpPr>
        <p:spPr/>
        <p:txBody>
          <a:bodyPr/>
          <a:lstStyle/>
          <a:p>
            <a:fld id="{FBABF853-1CC4-491C-8BEF-92E0171C0538}" type="slidenum">
              <a:rPr lang="en-US" smtClean="0"/>
              <a:pPr/>
              <a:t>18</a:t>
            </a:fld>
            <a:endParaRPr lang="en-US" dirty="0"/>
          </a:p>
        </p:txBody>
      </p:sp>
    </p:spTree>
    <p:extLst>
      <p:ext uri="{BB962C8B-B14F-4D97-AF65-F5344CB8AC3E}">
        <p14:creationId xmlns:p14="http://schemas.microsoft.com/office/powerpoint/2010/main" val="3243761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sites.google.com/a/opiconnect.org/2020-montana-waiver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557652"/>
            <a:ext cx="8229599" cy="698685"/>
          </a:xfrm>
        </p:spPr>
        <p:txBody>
          <a:bodyPr/>
          <a:lstStyle>
            <a:lvl1pPr marL="0" indent="0" algn="ctr">
              <a:buNone/>
              <a:defRPr sz="2400">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C2E5B24-686E-4C97-945D-CFFDD2F6B298}" type="slidenum">
              <a:rPr lang="en-US" smtClean="0"/>
              <a:pPr/>
              <a:t>‹#›</a:t>
            </a:fld>
            <a:endParaRPr lang="en-US" dirty="0"/>
          </a:p>
        </p:txBody>
      </p:sp>
      <p:sp>
        <p:nvSpPr>
          <p:cNvPr id="7" name="Rectangle 6">
            <a:extLst>
              <a:ext uri="{FF2B5EF4-FFF2-40B4-BE49-F238E27FC236}">
                <a16:creationId xmlns:a16="http://schemas.microsoft.com/office/drawing/2014/main" id="{577D20AE-F6DC-43A1-9407-260BF70AAC70}"/>
              </a:ext>
            </a:extLst>
          </p:cNvPr>
          <p:cNvSpPr/>
          <p:nvPr userDrawn="1"/>
        </p:nvSpPr>
        <p:spPr>
          <a:xfrm>
            <a:off x="0" y="2672184"/>
            <a:ext cx="9144000" cy="2332141"/>
          </a:xfrm>
          <a:prstGeom prst="rect">
            <a:avLst/>
          </a:prstGeom>
          <a:solidFill>
            <a:srgbClr val="5858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DFAADA0-96A0-49B9-991D-362CC459DEA5}"/>
              </a:ext>
            </a:extLst>
          </p:cNvPr>
          <p:cNvSpPr txBox="1">
            <a:spLocks/>
          </p:cNvSpPr>
          <p:nvPr userDrawn="1"/>
        </p:nvSpPr>
        <p:spPr bwMode="auto">
          <a:xfrm>
            <a:off x="1434645" y="5969507"/>
            <a:ext cx="6923933"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solidFill>
              </a:rPr>
              <a:t>Ashley McGrath, Assessment Director</a:t>
            </a:r>
          </a:p>
        </p:txBody>
      </p:sp>
      <p:sp>
        <p:nvSpPr>
          <p:cNvPr id="16" name="Title 15">
            <a:extLst>
              <a:ext uri="{FF2B5EF4-FFF2-40B4-BE49-F238E27FC236}">
                <a16:creationId xmlns:a16="http://schemas.microsoft.com/office/drawing/2014/main" id="{D1C5EC57-7C48-47AC-9040-584E9B7DE670}"/>
              </a:ext>
            </a:extLst>
          </p:cNvPr>
          <p:cNvSpPr>
            <a:spLocks noGrp="1"/>
          </p:cNvSpPr>
          <p:nvPr>
            <p:ph type="title"/>
          </p:nvPr>
        </p:nvSpPr>
        <p:spPr>
          <a:xfrm>
            <a:off x="358856" y="2963006"/>
            <a:ext cx="8440760" cy="1824194"/>
          </a:xfrm>
        </p:spPr>
        <p:txBody>
          <a:bodyPr/>
          <a:lstStyle>
            <a:lvl1pPr>
              <a:defRPr sz="4400" b="1">
                <a:solidFill>
                  <a:schemeClr val="bg1"/>
                </a:solidFill>
                <a:latin typeface="Candara" panose="020E0502030303020204" pitchFamily="34" charset="0"/>
              </a:defRPr>
            </a:lvl1pPr>
          </a:lstStyle>
          <a:p>
            <a:r>
              <a:rPr lang="en-US" dirty="0"/>
              <a:t>Click to edit Master title style</a:t>
            </a:r>
          </a:p>
        </p:txBody>
      </p:sp>
      <p:pic>
        <p:nvPicPr>
          <p:cNvPr id="18" name="Picture 17" descr="A close up of a sign&#10;&#10;Description automatically generated">
            <a:extLst>
              <a:ext uri="{FF2B5EF4-FFF2-40B4-BE49-F238E27FC236}">
                <a16:creationId xmlns:a16="http://schemas.microsoft.com/office/drawing/2014/main" id="{6321DF35-AFFA-4234-9166-D6C36760E9D7}"/>
              </a:ext>
            </a:extLst>
          </p:cNvPr>
          <p:cNvPicPr>
            <a:picLocks noChangeAspect="1"/>
          </p:cNvPicPr>
          <p:nvPr userDrawn="1"/>
        </p:nvPicPr>
        <p:blipFill rotWithShape="1">
          <a:blip r:embed="rId2"/>
          <a:srcRect l="10410" t="4171" r="10540" b="27444"/>
          <a:stretch/>
        </p:blipFill>
        <p:spPr>
          <a:xfrm>
            <a:off x="441121" y="171036"/>
            <a:ext cx="2216725" cy="1758842"/>
          </a:xfrm>
          <a:prstGeom prst="rect">
            <a:avLst/>
          </a:prstGeom>
        </p:spPr>
      </p:pic>
      <p:sp>
        <p:nvSpPr>
          <p:cNvPr id="21" name="TextBox 20">
            <a:extLst>
              <a:ext uri="{FF2B5EF4-FFF2-40B4-BE49-F238E27FC236}">
                <a16:creationId xmlns:a16="http://schemas.microsoft.com/office/drawing/2014/main" id="{36DC94AE-DE3F-4BF4-B878-054B9A277042}"/>
              </a:ext>
            </a:extLst>
          </p:cNvPr>
          <p:cNvSpPr txBox="1"/>
          <p:nvPr userDrawn="1"/>
        </p:nvSpPr>
        <p:spPr>
          <a:xfrm>
            <a:off x="2479721" y="753252"/>
            <a:ext cx="6392879" cy="1631216"/>
          </a:xfrm>
          <a:prstGeom prst="rect">
            <a:avLst/>
          </a:prstGeom>
          <a:noFill/>
        </p:spPr>
        <p:txBody>
          <a:bodyPr wrap="square" rtlCol="0">
            <a:spAutoFit/>
          </a:bodyPr>
          <a:lstStyle/>
          <a:p>
            <a:r>
              <a:rPr lang="en-US" sz="6000" b="1" dirty="0">
                <a:solidFill>
                  <a:srgbClr val="58585A"/>
                </a:solidFill>
                <a:latin typeface="Candara" panose="020E0502030303020204" pitchFamily="34" charset="0"/>
              </a:rPr>
              <a:t>Montana</a:t>
            </a:r>
            <a:r>
              <a:rPr lang="en-US" sz="4000" dirty="0">
                <a:latin typeface="Candara" panose="020E0502030303020204" pitchFamily="34" charset="0"/>
              </a:rPr>
              <a:t> </a:t>
            </a:r>
          </a:p>
          <a:p>
            <a:r>
              <a:rPr lang="en-US" sz="4000" b="1" dirty="0">
                <a:solidFill>
                  <a:srgbClr val="C12730"/>
                </a:solidFill>
                <a:latin typeface="Candara" panose="020E0502030303020204" pitchFamily="34" charset="0"/>
              </a:rPr>
              <a:t>Office of Public Instruction</a:t>
            </a:r>
          </a:p>
        </p:txBody>
      </p:sp>
      <p:sp>
        <p:nvSpPr>
          <p:cNvPr id="23" name="Rectangle 22">
            <a:extLst>
              <a:ext uri="{FF2B5EF4-FFF2-40B4-BE49-F238E27FC236}">
                <a16:creationId xmlns:a16="http://schemas.microsoft.com/office/drawing/2014/main" id="{42327C31-B2F0-4EB4-97F8-00A168A0DFE9}"/>
              </a:ext>
            </a:extLst>
          </p:cNvPr>
          <p:cNvSpPr/>
          <p:nvPr userDrawn="1"/>
        </p:nvSpPr>
        <p:spPr>
          <a:xfrm>
            <a:off x="551369" y="1844454"/>
            <a:ext cx="1925782" cy="376246"/>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2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A4337813-F881-4376-BBF5-31423BA919BB}"/>
              </a:ext>
            </a:extLst>
          </p:cNvPr>
          <p:cNvPicPr>
            <a:picLocks noChangeAspect="1"/>
          </p:cNvPicPr>
          <p:nvPr userDrawn="1"/>
        </p:nvPicPr>
        <p:blipFill>
          <a:blip r:embed="rId2"/>
          <a:stretch>
            <a:fillRect/>
          </a:stretch>
        </p:blipFill>
        <p:spPr>
          <a:xfrm>
            <a:off x="7327178" y="40372"/>
            <a:ext cx="1816822" cy="1600200"/>
          </a:xfrm>
          <a:prstGeom prst="rect">
            <a:avLst/>
          </a:prstGeom>
        </p:spPr>
      </p:pic>
      <p:pic>
        <p:nvPicPr>
          <p:cNvPr id="8" name="Picture 7">
            <a:extLst>
              <a:ext uri="{FF2B5EF4-FFF2-40B4-BE49-F238E27FC236}">
                <a16:creationId xmlns:a16="http://schemas.microsoft.com/office/drawing/2014/main" id="{B4CBB9A2-D02E-4B4F-9EAF-B4281546D08A}"/>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2696F43-45F1-40E6-9EAA-3BD0E6DF74C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4AAFA6FA-B14E-4235-9095-AF26F7186F27}"/>
              </a:ext>
            </a:extLst>
          </p:cNvPr>
          <p:cNvSpPr>
            <a:spLocks noGrp="1"/>
          </p:cNvSpPr>
          <p:nvPr>
            <p:ph type="sldNum" sz="quarter" idx="12"/>
          </p:nvPr>
        </p:nvSpPr>
        <p:spPr>
          <a:xfrm>
            <a:off x="7010400" y="6356349"/>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7043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4829C57B-9267-4A28-AD55-792D377B94A1}"/>
              </a:ext>
            </a:extLst>
          </p:cNvPr>
          <p:cNvPicPr>
            <a:picLocks noChangeAspect="1"/>
          </p:cNvPicPr>
          <p:nvPr userDrawn="1"/>
        </p:nvPicPr>
        <p:blipFill>
          <a:blip r:embed="rId3"/>
          <a:stretch>
            <a:fillRect/>
          </a:stretch>
        </p:blipFill>
        <p:spPr>
          <a:xfrm>
            <a:off x="7260579" y="1"/>
            <a:ext cx="1883421" cy="1600200"/>
          </a:xfrm>
          <a:prstGeom prst="rect">
            <a:avLst/>
          </a:prstGeom>
        </p:spPr>
      </p:pic>
      <p:sp>
        <p:nvSpPr>
          <p:cNvPr id="10" name="Rectangle 9">
            <a:extLst>
              <a:ext uri="{FF2B5EF4-FFF2-40B4-BE49-F238E27FC236}">
                <a16:creationId xmlns:a16="http://schemas.microsoft.com/office/drawing/2014/main" id="{8F5DD440-90E8-48E3-8187-A58B54CD0684}"/>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986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907B341-0712-4680-BC68-08ACB2A01543}"/>
              </a:ext>
            </a:extLst>
          </p:cNvPr>
          <p:cNvSpPr>
            <a:spLocks noGrp="1"/>
          </p:cNvSpPr>
          <p:nvPr>
            <p:ph type="ctrTitle" idx="4294967295"/>
          </p:nvPr>
        </p:nvSpPr>
        <p:spPr>
          <a:xfrm>
            <a:off x="276225" y="454025"/>
            <a:ext cx="8504484" cy="1470025"/>
          </a:xfrm>
        </p:spPr>
        <p:txBody>
          <a:bodyPr/>
          <a:lstStyle>
            <a:lvl1pPr>
              <a:defRPr>
                <a:latin typeface="Candara" panose="020E0502030303020204" pitchFamily="34" charset="0"/>
              </a:defRPr>
            </a:lvl1pPr>
          </a:lstStyle>
          <a:p>
            <a:r>
              <a:rPr lang="en-US" sz="5400" b="1" dirty="0">
                <a:solidFill>
                  <a:schemeClr val="tx1"/>
                </a:solidFill>
              </a:rPr>
              <a:t>Questions?</a:t>
            </a:r>
          </a:p>
        </p:txBody>
      </p:sp>
      <p:sp>
        <p:nvSpPr>
          <p:cNvPr id="13" name="Rectangle 12">
            <a:extLst>
              <a:ext uri="{FF2B5EF4-FFF2-40B4-BE49-F238E27FC236}">
                <a16:creationId xmlns:a16="http://schemas.microsoft.com/office/drawing/2014/main" id="{86E6D347-039A-4233-840C-3C17BE4564DA}"/>
              </a:ext>
            </a:extLst>
          </p:cNvPr>
          <p:cNvSpPr/>
          <p:nvPr userDrawn="1"/>
        </p:nvSpPr>
        <p:spPr>
          <a:xfrm>
            <a:off x="275898" y="1970683"/>
            <a:ext cx="8504811"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280AD53-662A-40EC-905C-85BC8919F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26" y="5961487"/>
            <a:ext cx="3011214" cy="759988"/>
          </a:xfrm>
          <a:prstGeom prst="rect">
            <a:avLst/>
          </a:prstGeom>
        </p:spPr>
      </p:pic>
    </p:spTree>
    <p:extLst>
      <p:ext uri="{BB962C8B-B14F-4D97-AF65-F5344CB8AC3E}">
        <p14:creationId xmlns:p14="http://schemas.microsoft.com/office/powerpoint/2010/main" val="259948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E29089-E4B8-44B0-ACD8-0365158AD39A}"/>
              </a:ext>
            </a:extLst>
          </p:cNvPr>
          <p:cNvSpPr/>
          <p:nvPr userDrawn="1"/>
        </p:nvSpPr>
        <p:spPr>
          <a:xfrm>
            <a:off x="304799" y="200025"/>
            <a:ext cx="8534401" cy="6362700"/>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21DB31-3A1E-4213-8F84-B1BA08E6BB48}"/>
              </a:ext>
            </a:extLst>
          </p:cNvPr>
          <p:cNvSpPr/>
          <p:nvPr userDrawn="1"/>
        </p:nvSpPr>
        <p:spPr>
          <a:xfrm>
            <a:off x="666750" y="609601"/>
            <a:ext cx="7829550" cy="19240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6C4D494-CCDD-48C0-952F-6CCE8C8D4B4E}"/>
              </a:ext>
            </a:extLst>
          </p:cNvPr>
          <p:cNvSpPr txBox="1"/>
          <p:nvPr userDrawn="1"/>
        </p:nvSpPr>
        <p:spPr>
          <a:xfrm>
            <a:off x="1190848" y="4444408"/>
            <a:ext cx="6592186" cy="1323439"/>
          </a:xfrm>
          <a:prstGeom prst="rect">
            <a:avLst/>
          </a:prstGeom>
          <a:solidFill>
            <a:schemeClr val="bg1"/>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000" b="1" i="0" u="none" strike="noStrike" kern="1200" dirty="0">
                <a:solidFill>
                  <a:schemeClr val="tx1"/>
                </a:solidFill>
                <a:effectLst/>
                <a:latin typeface="Arial" panose="020B0604020202020204" pitchFamily="34" charset="0"/>
                <a:ea typeface="ＭＳ Ｐゴシック" pitchFamily="-111" charset="-128"/>
                <a:cs typeface="Arial" panose="020B0604020202020204" pitchFamily="34" charset="0"/>
                <a:hlinkClick r:id="rId2"/>
              </a:rPr>
              <a:t>2020 Montana Waivers</a:t>
            </a:r>
            <a:endParaRPr lang="en-US" sz="4000" b="1" i="0" kern="1200" dirty="0">
              <a:solidFill>
                <a:schemeClr val="tx1"/>
              </a:solidFill>
              <a:effectLst/>
              <a:latin typeface="Arial" panose="020B0604020202020204" pitchFamily="34" charset="0"/>
              <a:ea typeface="ＭＳ Ｐゴシック" pitchFamily="-111" charset="-128"/>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Public Comment Process </a:t>
            </a:r>
          </a:p>
        </p:txBody>
      </p:sp>
    </p:spTree>
    <p:extLst>
      <p:ext uri="{BB962C8B-B14F-4D97-AF65-F5344CB8AC3E}">
        <p14:creationId xmlns:p14="http://schemas.microsoft.com/office/powerpoint/2010/main" val="237688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273628" y="274637"/>
            <a:ext cx="7719231" cy="1143000"/>
          </a:xfrm>
          <a:prstGeom prst="rect">
            <a:avLst/>
          </a:prstGeom>
          <a:solidFill>
            <a:srgbClr val="C1273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3626" y="274638"/>
            <a:ext cx="7719233" cy="1143000"/>
          </a:xfrm>
        </p:spPr>
        <p:txBody>
          <a:bodyPr/>
          <a:lstStyle>
            <a:lvl1pPr>
              <a:defRPr>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264999"/>
            <a:ext cx="1195807" cy="1203099"/>
          </a:xfrm>
          <a:prstGeom prst="rect">
            <a:avLst/>
          </a:prstGeom>
        </p:spPr>
      </p:pic>
    </p:spTree>
    <p:extLst>
      <p:ext uri="{BB962C8B-B14F-4D97-AF65-F5344CB8AC3E}">
        <p14:creationId xmlns:p14="http://schemas.microsoft.com/office/powerpoint/2010/main" val="2213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DDCE73BB-1D19-46DF-A75B-678A67DD1B19}"/>
              </a:ext>
            </a:extLst>
          </p:cNvPr>
          <p:cNvPicPr>
            <a:picLocks noChangeAspect="1"/>
          </p:cNvPicPr>
          <p:nvPr userDrawn="1"/>
        </p:nvPicPr>
        <p:blipFill>
          <a:blip r:embed="rId3"/>
          <a:stretch>
            <a:fillRect/>
          </a:stretch>
        </p:blipFill>
        <p:spPr>
          <a:xfrm>
            <a:off x="3708203" y="6472128"/>
            <a:ext cx="1727594" cy="330275"/>
          </a:xfrm>
          <a:prstGeom prst="rect">
            <a:avLst/>
          </a:prstGeom>
        </p:spPr>
      </p:pic>
    </p:spTree>
    <p:extLst>
      <p:ext uri="{BB962C8B-B14F-4D97-AF65-F5344CB8AC3E}">
        <p14:creationId xmlns:p14="http://schemas.microsoft.com/office/powerpoint/2010/main" val="257538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spTree>
    <p:extLst>
      <p:ext uri="{BB962C8B-B14F-4D97-AF65-F5344CB8AC3E}">
        <p14:creationId xmlns:p14="http://schemas.microsoft.com/office/powerpoint/2010/main" val="228908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5" name="Picture 4">
            <a:extLst>
              <a:ext uri="{FF2B5EF4-FFF2-40B4-BE49-F238E27FC236}">
                <a16:creationId xmlns:a16="http://schemas.microsoft.com/office/drawing/2014/main" id="{A8E47766-9080-47BA-8B2E-3CFB8C419428}"/>
              </a:ext>
            </a:extLst>
          </p:cNvPr>
          <p:cNvPicPr>
            <a:picLocks noChangeAspect="1"/>
          </p:cNvPicPr>
          <p:nvPr userDrawn="1"/>
        </p:nvPicPr>
        <p:blipFill>
          <a:blip r:embed="rId3"/>
          <a:stretch>
            <a:fillRect/>
          </a:stretch>
        </p:blipFill>
        <p:spPr>
          <a:xfrm>
            <a:off x="7325590" y="0"/>
            <a:ext cx="1818409" cy="1600200"/>
          </a:xfrm>
          <a:prstGeom prst="rect">
            <a:avLst/>
          </a:prstGeom>
        </p:spPr>
      </p:pic>
      <p:sp>
        <p:nvSpPr>
          <p:cNvPr id="8" name="Slide Number Placeholder 2">
            <a:extLst>
              <a:ext uri="{FF2B5EF4-FFF2-40B4-BE49-F238E27FC236}">
                <a16:creationId xmlns:a16="http://schemas.microsoft.com/office/drawing/2014/main" id="{FCC291FD-2D90-4D63-87A8-3090B4A8BC8C}"/>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0652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57501D2-805C-48AF-9049-7BF6105F7B33}"/>
              </a:ext>
            </a:extLst>
          </p:cNvPr>
          <p:cNvPicPr>
            <a:picLocks noChangeAspect="1"/>
          </p:cNvPicPr>
          <p:nvPr userDrawn="1"/>
        </p:nvPicPr>
        <p:blipFill>
          <a:blip r:embed="rId2"/>
          <a:stretch>
            <a:fillRect/>
          </a:stretch>
        </p:blipFill>
        <p:spPr>
          <a:xfrm>
            <a:off x="7315200" y="0"/>
            <a:ext cx="1811946" cy="1600435"/>
          </a:xfrm>
          <a:prstGeom prst="rect">
            <a:avLst/>
          </a:prstGeom>
        </p:spPr>
      </p:pic>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9" name="Slide Number Placeholder 2">
            <a:extLst>
              <a:ext uri="{FF2B5EF4-FFF2-40B4-BE49-F238E27FC236}">
                <a16:creationId xmlns:a16="http://schemas.microsoft.com/office/drawing/2014/main" id="{7A638086-1CB5-4898-8AD4-7FD7AB2F654E}"/>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14652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B1C2DC0-263D-423F-B4C9-5CE22412887E}"/>
              </a:ext>
            </a:extLst>
          </p:cNvPr>
          <p:cNvPicPr>
            <a:picLocks noChangeAspect="1"/>
          </p:cNvPicPr>
          <p:nvPr userDrawn="1"/>
        </p:nvPicPr>
        <p:blipFill>
          <a:blip r:embed="rId2"/>
          <a:stretch>
            <a:fillRect/>
          </a:stretch>
        </p:blipFill>
        <p:spPr>
          <a:xfrm>
            <a:off x="7323513" y="0"/>
            <a:ext cx="1822726" cy="1619422"/>
          </a:xfrm>
          <a:prstGeom prst="rect">
            <a:avLst/>
          </a:prstGeom>
        </p:spPr>
      </p:pic>
      <p:pic>
        <p:nvPicPr>
          <p:cNvPr id="8" name="Picture 7">
            <a:extLst>
              <a:ext uri="{FF2B5EF4-FFF2-40B4-BE49-F238E27FC236}">
                <a16:creationId xmlns:a16="http://schemas.microsoft.com/office/drawing/2014/main" id="{40608A53-1CC7-41B6-93B2-48245DDD82B0}"/>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1" name="Rectangle 10">
            <a:extLst>
              <a:ext uri="{FF2B5EF4-FFF2-40B4-BE49-F238E27FC236}">
                <a16:creationId xmlns:a16="http://schemas.microsoft.com/office/drawing/2014/main" id="{5D1F3A0B-02E1-4312-AC67-737EBF1A909C}"/>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A6522A5-0D4A-4CE5-A297-3E128C6A5186}"/>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97568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39898F69-E5A6-41C4-90F8-C392168B509D}"/>
              </a:ext>
            </a:extLst>
          </p:cNvPr>
          <p:cNvPicPr>
            <a:picLocks noChangeAspect="1"/>
          </p:cNvPicPr>
          <p:nvPr userDrawn="1"/>
        </p:nvPicPr>
        <p:blipFill>
          <a:blip r:embed="rId2"/>
          <a:stretch>
            <a:fillRect/>
          </a:stretch>
        </p:blipFill>
        <p:spPr>
          <a:xfrm>
            <a:off x="7335079" y="46038"/>
            <a:ext cx="1808921" cy="1600200"/>
          </a:xfrm>
          <a:prstGeom prst="rect">
            <a:avLst/>
          </a:prstGeom>
        </p:spPr>
      </p:pic>
      <p:pic>
        <p:nvPicPr>
          <p:cNvPr id="8" name="Picture 7">
            <a:extLst>
              <a:ext uri="{FF2B5EF4-FFF2-40B4-BE49-F238E27FC236}">
                <a16:creationId xmlns:a16="http://schemas.microsoft.com/office/drawing/2014/main" id="{CCE76F81-1397-4110-9ECC-54B8D313D2D7}"/>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1ACC9B0-3A10-4E68-A2BC-05724A864333}"/>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0DF0AD93-122F-4EC0-95F6-D44E8B616FCB}"/>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9778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465E1E8E-9078-4944-BC94-2B6080D53752}"/>
              </a:ext>
            </a:extLst>
          </p:cNvPr>
          <p:cNvPicPr>
            <a:picLocks noChangeAspect="1"/>
          </p:cNvPicPr>
          <p:nvPr userDrawn="1"/>
        </p:nvPicPr>
        <p:blipFill>
          <a:blip r:embed="rId2"/>
          <a:stretch>
            <a:fillRect/>
          </a:stretch>
        </p:blipFill>
        <p:spPr>
          <a:xfrm>
            <a:off x="7290262" y="0"/>
            <a:ext cx="1836884" cy="1602841"/>
          </a:xfrm>
          <a:prstGeom prst="rect">
            <a:avLst/>
          </a:prstGeom>
        </p:spPr>
      </p:pic>
      <p:pic>
        <p:nvPicPr>
          <p:cNvPr id="8" name="Picture 7">
            <a:extLst>
              <a:ext uri="{FF2B5EF4-FFF2-40B4-BE49-F238E27FC236}">
                <a16:creationId xmlns:a16="http://schemas.microsoft.com/office/drawing/2014/main" id="{6B9F37A8-B271-4C0C-A3C3-A99D3EBF75BF}"/>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6137B11E-78B7-4F84-A6F1-1660871FB2D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15F4110D-610D-4CEA-A156-6E70C98B372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3797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3163573B-12F6-468F-9995-EC59ACE436A2}"/>
              </a:ext>
            </a:extLst>
          </p:cNvPr>
          <p:cNvPicPr>
            <a:picLocks noChangeAspect="1"/>
          </p:cNvPicPr>
          <p:nvPr userDrawn="1"/>
        </p:nvPicPr>
        <p:blipFill>
          <a:blip r:embed="rId2"/>
          <a:stretch>
            <a:fillRect/>
          </a:stretch>
        </p:blipFill>
        <p:spPr>
          <a:xfrm>
            <a:off x="7348992" y="29412"/>
            <a:ext cx="1795008" cy="1600200"/>
          </a:xfrm>
          <a:prstGeom prst="rect">
            <a:avLst/>
          </a:prstGeom>
        </p:spPr>
      </p:pic>
      <p:pic>
        <p:nvPicPr>
          <p:cNvPr id="8" name="Picture 7">
            <a:extLst>
              <a:ext uri="{FF2B5EF4-FFF2-40B4-BE49-F238E27FC236}">
                <a16:creationId xmlns:a16="http://schemas.microsoft.com/office/drawing/2014/main" id="{9EB11D1A-9582-4C11-BF5D-4CDCC70BF99C}"/>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A807B2D1-AFE8-45BF-A41F-3A617F5C3752}"/>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545B8D9-E9D3-467E-8462-A953BD5016A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430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111" charset="0"/>
              </a:defRPr>
            </a:lvl1pPr>
          </a:lstStyle>
          <a:p>
            <a:r>
              <a:rPr lang="en-US" dirty="0"/>
              <a:t>May 5,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defRPr>
            </a:lvl1pPr>
          </a:lstStyle>
          <a:p>
            <a:pPr>
              <a:defRPr/>
            </a:pPr>
            <a:endParaRPr lang="en-US" dirty="0"/>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algn="r">
              <a:defRPr>
                <a:solidFill>
                  <a:schemeClr val="tx1"/>
                </a:solidFill>
              </a:defRPr>
            </a:lvl1pPr>
          </a:lstStyle>
          <a:p>
            <a:fld id="{C7B74FFA-6B24-49FE-B393-BA6A26D46B60}" type="slidenum">
              <a:rPr lang="en-US" smtClean="0"/>
              <a:pPr/>
              <a:t>‹#›</a:t>
            </a:fld>
            <a:endParaRPr lang="en-US" dirty="0"/>
          </a:p>
        </p:txBody>
      </p:sp>
    </p:spTree>
    <p:extLst>
      <p:ext uri="{BB962C8B-B14F-4D97-AF65-F5344CB8AC3E}">
        <p14:creationId xmlns:p14="http://schemas.microsoft.com/office/powerpoint/2010/main" val="4533607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72"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56" r:id="rId13"/>
    <p:sldLayoutId id="2147483657" r:id="rId14"/>
    <p:sldLayoutId id="2147483658" r:id="rId15"/>
  </p:sldLayoutIdLst>
  <p:hf hdr="0" dt="0"/>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ona.RunningWolf@mt.gov"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DWetzel2@mt.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F669E00-1968-4A76-95AC-54E96FA10A7A}"/>
              </a:ext>
            </a:extLst>
          </p:cNvPr>
          <p:cNvSpPr>
            <a:spLocks noGrp="1"/>
          </p:cNvSpPr>
          <p:nvPr>
            <p:ph type="subTitle" idx="1"/>
          </p:nvPr>
        </p:nvSpPr>
        <p:spPr>
          <a:xfrm>
            <a:off x="457200" y="5475967"/>
            <a:ext cx="8229599" cy="958215"/>
          </a:xfrm>
        </p:spPr>
        <p:txBody>
          <a:bodyPr/>
          <a:lstStyle/>
          <a:p>
            <a:r>
              <a:rPr lang="en-US" sz="1600" dirty="0"/>
              <a:t>Lona Running Wolf, Director of American Indian Student Achievement</a:t>
            </a:r>
          </a:p>
          <a:p>
            <a:r>
              <a:rPr lang="en-US" sz="1600" dirty="0"/>
              <a:t>Donnie Wetzel, Tribal, Family and Community Liaison</a:t>
            </a:r>
          </a:p>
          <a:p>
            <a:r>
              <a:rPr lang="en-US" sz="1600" dirty="0"/>
              <a:t>Julie Murgel, Senior Manager for Department of School Innovation and Improvement</a:t>
            </a:r>
          </a:p>
        </p:txBody>
      </p:sp>
      <p:sp>
        <p:nvSpPr>
          <p:cNvPr id="3" name="Slide Number Placeholder 2">
            <a:extLst>
              <a:ext uri="{FF2B5EF4-FFF2-40B4-BE49-F238E27FC236}">
                <a16:creationId xmlns:a16="http://schemas.microsoft.com/office/drawing/2014/main" id="{D5C449D4-61F1-4672-B9D3-CE0A7229A5E8}"/>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AF38E6-233E-4628-AB77-37E4F8809EF6}"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5" name="Title 4">
            <a:extLst>
              <a:ext uri="{FF2B5EF4-FFF2-40B4-BE49-F238E27FC236}">
                <a16:creationId xmlns:a16="http://schemas.microsoft.com/office/drawing/2014/main" id="{9BCCAE7A-A6BF-4862-8250-39A74C560704}"/>
              </a:ext>
            </a:extLst>
          </p:cNvPr>
          <p:cNvSpPr>
            <a:spLocks noGrp="1"/>
          </p:cNvSpPr>
          <p:nvPr>
            <p:ph type="title"/>
          </p:nvPr>
        </p:nvSpPr>
        <p:spPr/>
        <p:txBody>
          <a:bodyPr/>
          <a:lstStyle/>
          <a:p>
            <a:br>
              <a:rPr lang="en-US" sz="2400" dirty="0"/>
            </a:br>
            <a:br>
              <a:rPr lang="en-US" sz="2400" dirty="0"/>
            </a:br>
            <a:r>
              <a:rPr lang="en-US" sz="2800" dirty="0"/>
              <a:t>Tribal Caucus</a:t>
            </a:r>
            <a:br>
              <a:rPr lang="en-US" dirty="0"/>
            </a:br>
            <a:br>
              <a:rPr lang="en-US" sz="3600" dirty="0"/>
            </a:br>
            <a:r>
              <a:rPr lang="en-US" sz="2000" dirty="0"/>
              <a:t>January 7, 2021</a:t>
            </a:r>
            <a:br>
              <a:rPr lang="en-US" sz="3600" dirty="0"/>
            </a:br>
            <a:endParaRPr lang="en-US" sz="3600" dirty="0"/>
          </a:p>
        </p:txBody>
      </p:sp>
      <p:sp>
        <p:nvSpPr>
          <p:cNvPr id="7" name="Rectangle 6">
            <a:extLst>
              <a:ext uri="{FF2B5EF4-FFF2-40B4-BE49-F238E27FC236}">
                <a16:creationId xmlns:a16="http://schemas.microsoft.com/office/drawing/2014/main" id="{4093E74A-2FC2-4B53-B6D5-F8FEBEE4C86D}"/>
              </a:ext>
            </a:extLst>
          </p:cNvPr>
          <p:cNvSpPr/>
          <p:nvPr/>
        </p:nvSpPr>
        <p:spPr>
          <a:xfrm>
            <a:off x="2313709" y="3860754"/>
            <a:ext cx="4461164" cy="45719"/>
          </a:xfrm>
          <a:prstGeom prst="rect">
            <a:avLst/>
          </a:prstGeom>
          <a:solidFill>
            <a:srgbClr val="DBDBDB"/>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5F83B16D-F37D-43A8-8D05-2BCDCF64AF7E}"/>
              </a:ext>
            </a:extLst>
          </p:cNvPr>
          <p:cNvSpPr txBox="1"/>
          <p:nvPr/>
        </p:nvSpPr>
        <p:spPr>
          <a:xfrm>
            <a:off x="398612" y="5106635"/>
            <a:ext cx="8327944"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9E9A97"/>
                </a:solidFill>
                <a:effectLst/>
                <a:uLnTx/>
                <a:uFillTx/>
                <a:latin typeface="Candara" panose="020E0502030303020204" pitchFamily="34" charset="0"/>
                <a:ea typeface="ＭＳ Ｐゴシック" pitchFamily="-111" charset="-128"/>
                <a:cs typeface="+mn-cs"/>
              </a:rPr>
              <a:t>Office of Public Instruction Staff</a:t>
            </a:r>
          </a:p>
        </p:txBody>
      </p:sp>
    </p:spTree>
    <p:extLst>
      <p:ext uri="{BB962C8B-B14F-4D97-AF65-F5344CB8AC3E}">
        <p14:creationId xmlns:p14="http://schemas.microsoft.com/office/powerpoint/2010/main" val="368948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D9AA1-3FFB-4B24-90D4-65FFCEAB55DC}"/>
              </a:ext>
            </a:extLst>
          </p:cNvPr>
          <p:cNvSpPr>
            <a:spLocks noGrp="1"/>
          </p:cNvSpPr>
          <p:nvPr>
            <p:ph type="sldNum" sz="quarter" idx="12"/>
          </p:nvPr>
        </p:nvSpPr>
        <p:spPr/>
        <p:txBody>
          <a:bodyPr/>
          <a:lstStyle/>
          <a:p>
            <a:fld id="{D3AF38E6-233E-4628-AB77-37E4F8809EF6}" type="slidenum">
              <a:rPr lang="en-US" smtClean="0"/>
              <a:pPr/>
              <a:t>10</a:t>
            </a:fld>
            <a:endParaRPr lang="en-US" dirty="0"/>
          </a:p>
        </p:txBody>
      </p:sp>
      <p:sp>
        <p:nvSpPr>
          <p:cNvPr id="4" name="Title 3">
            <a:extLst>
              <a:ext uri="{FF2B5EF4-FFF2-40B4-BE49-F238E27FC236}">
                <a16:creationId xmlns:a16="http://schemas.microsoft.com/office/drawing/2014/main" id="{9D2D0162-8713-4BDA-A950-8DB55BC024F4}"/>
              </a:ext>
            </a:extLst>
          </p:cNvPr>
          <p:cNvSpPr>
            <a:spLocks noGrp="1"/>
          </p:cNvSpPr>
          <p:nvPr>
            <p:ph type="title"/>
          </p:nvPr>
        </p:nvSpPr>
        <p:spPr/>
        <p:txBody>
          <a:bodyPr/>
          <a:lstStyle/>
          <a:p>
            <a:br>
              <a:rPr lang="en-US" dirty="0"/>
            </a:br>
            <a:r>
              <a:rPr lang="en-US" sz="3600" dirty="0"/>
              <a:t>American Indian Student Achievement Gap Report  </a:t>
            </a:r>
            <a:br>
              <a:rPr lang="en-US" dirty="0"/>
            </a:br>
            <a:endParaRPr lang="en-US" dirty="0"/>
          </a:p>
        </p:txBody>
      </p:sp>
      <p:pic>
        <p:nvPicPr>
          <p:cNvPr id="6146" name="Picture 2" descr="The bar graph compares graduation rates for native versus non-native students. It shows that for 2017, native students graduated at 80%, while their non native counterparts graduated at 92% and for 2019, native students had a rate of 78.5% while non-native students graduated again at 92%. ">
            <a:extLst>
              <a:ext uri="{FF2B5EF4-FFF2-40B4-BE49-F238E27FC236}">
                <a16:creationId xmlns:a16="http://schemas.microsoft.com/office/drawing/2014/main" id="{AA706A64-469B-4470-9C96-FB2FD6891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744" y="1786736"/>
            <a:ext cx="6115049" cy="472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07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D9AA1-3FFB-4B24-90D4-65FFCEAB55DC}"/>
              </a:ext>
            </a:extLst>
          </p:cNvPr>
          <p:cNvSpPr>
            <a:spLocks noGrp="1"/>
          </p:cNvSpPr>
          <p:nvPr>
            <p:ph type="sldNum" sz="quarter" idx="12"/>
          </p:nvPr>
        </p:nvSpPr>
        <p:spPr/>
        <p:txBody>
          <a:bodyPr/>
          <a:lstStyle/>
          <a:p>
            <a:fld id="{D3AF38E6-233E-4628-AB77-37E4F8809EF6}" type="slidenum">
              <a:rPr lang="en-US" smtClean="0"/>
              <a:pPr/>
              <a:t>11</a:t>
            </a:fld>
            <a:endParaRPr lang="en-US" dirty="0"/>
          </a:p>
        </p:txBody>
      </p:sp>
      <p:sp>
        <p:nvSpPr>
          <p:cNvPr id="4" name="Title 3">
            <a:extLst>
              <a:ext uri="{FF2B5EF4-FFF2-40B4-BE49-F238E27FC236}">
                <a16:creationId xmlns:a16="http://schemas.microsoft.com/office/drawing/2014/main" id="{9D2D0162-8713-4BDA-A950-8DB55BC024F4}"/>
              </a:ext>
            </a:extLst>
          </p:cNvPr>
          <p:cNvSpPr>
            <a:spLocks noGrp="1"/>
          </p:cNvSpPr>
          <p:nvPr>
            <p:ph type="title"/>
          </p:nvPr>
        </p:nvSpPr>
        <p:spPr/>
        <p:txBody>
          <a:bodyPr/>
          <a:lstStyle/>
          <a:p>
            <a:br>
              <a:rPr lang="en-US" dirty="0"/>
            </a:br>
            <a:r>
              <a:rPr lang="en-US" sz="3600" dirty="0"/>
              <a:t>American Indian Student Achievement Gap Report  </a:t>
            </a:r>
            <a:br>
              <a:rPr lang="en-US" dirty="0"/>
            </a:br>
            <a:endParaRPr lang="en-US" dirty="0"/>
          </a:p>
        </p:txBody>
      </p:sp>
      <p:pic>
        <p:nvPicPr>
          <p:cNvPr id="2" name="Picture 1" descr="The bar graph compares dropout rates for native and non-native students. For the years 2017 and 2019, native students had a dropout rate of just over 10% and almost 9% respectively, while their non native counterparts had a dropout rate at just over 3.5% for both years. ">
            <a:extLst>
              <a:ext uri="{FF2B5EF4-FFF2-40B4-BE49-F238E27FC236}">
                <a16:creationId xmlns:a16="http://schemas.microsoft.com/office/drawing/2014/main" id="{D560E528-02E2-4A6E-A71C-A871ACDD1716}"/>
              </a:ext>
            </a:extLst>
          </p:cNvPr>
          <p:cNvPicPr>
            <a:picLocks noChangeAspect="1"/>
          </p:cNvPicPr>
          <p:nvPr/>
        </p:nvPicPr>
        <p:blipFill>
          <a:blip r:embed="rId2"/>
          <a:stretch>
            <a:fillRect/>
          </a:stretch>
        </p:blipFill>
        <p:spPr>
          <a:xfrm>
            <a:off x="1882166" y="1708150"/>
            <a:ext cx="5737834" cy="4357687"/>
          </a:xfrm>
          <a:prstGeom prst="rect">
            <a:avLst/>
          </a:prstGeom>
        </p:spPr>
      </p:pic>
    </p:spTree>
    <p:extLst>
      <p:ext uri="{BB962C8B-B14F-4D97-AF65-F5344CB8AC3E}">
        <p14:creationId xmlns:p14="http://schemas.microsoft.com/office/powerpoint/2010/main" val="72066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F2790-F16A-495C-8294-70D1F5FB7C52}"/>
              </a:ext>
            </a:extLst>
          </p:cNvPr>
          <p:cNvSpPr>
            <a:spLocks noGrp="1"/>
          </p:cNvSpPr>
          <p:nvPr>
            <p:ph idx="1"/>
          </p:nvPr>
        </p:nvSpPr>
        <p:spPr>
          <a:xfrm>
            <a:off x="457200" y="1571946"/>
            <a:ext cx="8229600" cy="5011416"/>
          </a:xfrm>
        </p:spPr>
        <p:txBody>
          <a:bodyPr/>
          <a:lstStyle/>
          <a:p>
            <a:r>
              <a:rPr lang="en-US" dirty="0"/>
              <a:t>29% of responses were clearly qualified AISA expenditures. </a:t>
            </a:r>
          </a:p>
          <a:p>
            <a:r>
              <a:rPr lang="en-US" dirty="0"/>
              <a:t>Less than 23% of respondents answered all three portions of the question, and that some schools seemed to be reporting expenditures that would qualify as IEFA expenditures rather than AISA expenditures.</a:t>
            </a:r>
          </a:p>
          <a:p>
            <a:r>
              <a:rPr lang="en-US" dirty="0"/>
              <a:t>42% of schools indicated that AISA funds are being spent on activities more aligned with the intention of IEFA funds.</a:t>
            </a:r>
          </a:p>
        </p:txBody>
      </p:sp>
      <p:sp>
        <p:nvSpPr>
          <p:cNvPr id="3" name="Slide Number Placeholder 2">
            <a:extLst>
              <a:ext uri="{FF2B5EF4-FFF2-40B4-BE49-F238E27FC236}">
                <a16:creationId xmlns:a16="http://schemas.microsoft.com/office/drawing/2014/main" id="{87F809AD-9D10-4EC3-8195-3A2E37D9F93A}"/>
              </a:ext>
            </a:extLst>
          </p:cNvPr>
          <p:cNvSpPr>
            <a:spLocks noGrp="1"/>
          </p:cNvSpPr>
          <p:nvPr>
            <p:ph type="sldNum" sz="quarter" idx="12"/>
          </p:nvPr>
        </p:nvSpPr>
        <p:spPr/>
        <p:txBody>
          <a:bodyPr/>
          <a:lstStyle/>
          <a:p>
            <a:fld id="{D3AF38E6-233E-4628-AB77-37E4F8809EF6}" type="slidenum">
              <a:rPr lang="en-US" smtClean="0"/>
              <a:pPr/>
              <a:t>12</a:t>
            </a:fld>
            <a:endParaRPr lang="en-US" dirty="0"/>
          </a:p>
        </p:txBody>
      </p:sp>
      <p:sp>
        <p:nvSpPr>
          <p:cNvPr id="4" name="Title 3">
            <a:extLst>
              <a:ext uri="{FF2B5EF4-FFF2-40B4-BE49-F238E27FC236}">
                <a16:creationId xmlns:a16="http://schemas.microsoft.com/office/drawing/2014/main" id="{DB73B542-2059-4D03-8379-F205B509105B}"/>
              </a:ext>
            </a:extLst>
          </p:cNvPr>
          <p:cNvSpPr>
            <a:spLocks noGrp="1"/>
          </p:cNvSpPr>
          <p:nvPr>
            <p:ph type="title"/>
          </p:nvPr>
        </p:nvSpPr>
        <p:spPr>
          <a:xfrm>
            <a:off x="1283151" y="274638"/>
            <a:ext cx="7719233" cy="457199"/>
          </a:xfrm>
        </p:spPr>
        <p:txBody>
          <a:bodyPr/>
          <a:lstStyle/>
          <a:p>
            <a:br>
              <a:rPr lang="en-US" dirty="0"/>
            </a:br>
            <a:r>
              <a:rPr lang="en-US" dirty="0"/>
              <a:t>School District Financial Analysis of AI Gap Funding </a:t>
            </a:r>
          </a:p>
        </p:txBody>
      </p:sp>
    </p:spTree>
    <p:extLst>
      <p:ext uri="{BB962C8B-B14F-4D97-AF65-F5344CB8AC3E}">
        <p14:creationId xmlns:p14="http://schemas.microsoft.com/office/powerpoint/2010/main" val="15599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ar graph shows that 42 percent of schools indicated that AISA funds are being spent on activities more aligned with the intention of IEFA funds, such as field trips and cultural programming, cultural education materials, and activities. Only 29 percent of schools responded that AISA funds were going to support American Indian student achievement efforts through professional development, direct student support, and staffing. Additionally, 27 percent of schools reported the funds being used for general curriculum materials and supplies to benefit all students. &#10;&#10;">
            <a:extLst>
              <a:ext uri="{FF2B5EF4-FFF2-40B4-BE49-F238E27FC236}">
                <a16:creationId xmlns:a16="http://schemas.microsoft.com/office/drawing/2014/main" id="{67C68A7F-AB95-4A32-9B88-CC22BC960E38}"/>
              </a:ext>
            </a:extLst>
          </p:cNvPr>
          <p:cNvPicPr>
            <a:picLocks noGrp="1" noChangeAspect="1"/>
          </p:cNvPicPr>
          <p:nvPr>
            <p:ph idx="1"/>
          </p:nvPr>
        </p:nvPicPr>
        <p:blipFill>
          <a:blip r:embed="rId3"/>
          <a:stretch>
            <a:fillRect/>
          </a:stretch>
        </p:blipFill>
        <p:spPr>
          <a:xfrm>
            <a:off x="467675" y="1838325"/>
            <a:ext cx="8456419" cy="4171949"/>
          </a:xfrm>
          <a:prstGeom prst="rect">
            <a:avLst/>
          </a:prstGeom>
        </p:spPr>
      </p:pic>
      <p:sp>
        <p:nvSpPr>
          <p:cNvPr id="3" name="Slide Number Placeholder 2">
            <a:extLst>
              <a:ext uri="{FF2B5EF4-FFF2-40B4-BE49-F238E27FC236}">
                <a16:creationId xmlns:a16="http://schemas.microsoft.com/office/drawing/2014/main" id="{D34FCF75-C7E2-4A21-83DB-5350B712CA34}"/>
              </a:ext>
            </a:extLst>
          </p:cNvPr>
          <p:cNvSpPr>
            <a:spLocks noGrp="1"/>
          </p:cNvSpPr>
          <p:nvPr>
            <p:ph type="sldNum" sz="quarter" idx="12"/>
          </p:nvPr>
        </p:nvSpPr>
        <p:spPr/>
        <p:txBody>
          <a:bodyPr/>
          <a:lstStyle/>
          <a:p>
            <a:fld id="{D3AF38E6-233E-4628-AB77-37E4F8809EF6}" type="slidenum">
              <a:rPr lang="en-US" smtClean="0"/>
              <a:pPr/>
              <a:t>13</a:t>
            </a:fld>
            <a:endParaRPr lang="en-US" dirty="0"/>
          </a:p>
        </p:txBody>
      </p:sp>
      <p:sp>
        <p:nvSpPr>
          <p:cNvPr id="4" name="Title 3">
            <a:extLst>
              <a:ext uri="{FF2B5EF4-FFF2-40B4-BE49-F238E27FC236}">
                <a16:creationId xmlns:a16="http://schemas.microsoft.com/office/drawing/2014/main" id="{565A8150-9DEB-4BD4-9632-12DC3DBB4B71}"/>
              </a:ext>
            </a:extLst>
          </p:cNvPr>
          <p:cNvSpPr>
            <a:spLocks noGrp="1"/>
          </p:cNvSpPr>
          <p:nvPr>
            <p:ph type="title"/>
          </p:nvPr>
        </p:nvSpPr>
        <p:spPr/>
        <p:txBody>
          <a:bodyPr/>
          <a:lstStyle/>
          <a:p>
            <a:r>
              <a:rPr lang="en-US" dirty="0"/>
              <a:t>School District Financial Analysis of AI Gap Funding</a:t>
            </a:r>
          </a:p>
        </p:txBody>
      </p:sp>
    </p:spTree>
    <p:extLst>
      <p:ext uri="{BB962C8B-B14F-4D97-AF65-F5344CB8AC3E}">
        <p14:creationId xmlns:p14="http://schemas.microsoft.com/office/powerpoint/2010/main" val="36116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92C7D-4030-4C7D-A25C-A5DBBC7C7BBE}"/>
              </a:ext>
            </a:extLst>
          </p:cNvPr>
          <p:cNvSpPr>
            <a:spLocks noGrp="1"/>
          </p:cNvSpPr>
          <p:nvPr>
            <p:ph idx="1"/>
          </p:nvPr>
        </p:nvSpPr>
        <p:spPr>
          <a:xfrm>
            <a:off x="457200" y="1600200"/>
            <a:ext cx="8229600" cy="4756150"/>
          </a:xfrm>
        </p:spPr>
        <p:txBody>
          <a:bodyPr/>
          <a:lstStyle/>
          <a:p>
            <a:pPr marL="0" indent="0">
              <a:buNone/>
            </a:pPr>
            <a:r>
              <a:rPr lang="en-US" sz="1800" dirty="0"/>
              <a:t>Which Montana schools achieved student results for sub-groups higher than the state sub-group average on the most recent ELA and Math Statewide Assessments? </a:t>
            </a:r>
          </a:p>
          <a:p>
            <a:endParaRPr lang="en-US" sz="1800" dirty="0"/>
          </a:p>
          <a:p>
            <a:pPr marL="0" indent="0">
              <a:buNone/>
            </a:pPr>
            <a:r>
              <a:rPr lang="en-US" sz="1800" dirty="0"/>
              <a:t>In the charts below are 4 elementary and secondary examples for American Indian students. The data below follows the OPI’s Student Records Confidentiality Policy, which prohibits the OPI from disclosing data from student groups that are 5 or fewer in number or would otherwise reveal the identity of an individual student.  Additionally, overall state-assessments results from 2018-19 are provided as a reference point to use when analyzing the data within the examples.  </a:t>
            </a:r>
          </a:p>
          <a:p>
            <a:pPr marL="0" indent="0">
              <a:buNone/>
            </a:pPr>
            <a:endParaRPr lang="en-US" sz="1800" dirty="0"/>
          </a:p>
          <a:p>
            <a:pPr marL="0" indent="0">
              <a:buNone/>
            </a:pPr>
            <a:r>
              <a:rPr lang="en-US" sz="1800" b="1" dirty="0"/>
              <a:t>201</a:t>
            </a:r>
            <a:r>
              <a:rPr lang="en-US" sz="1600" b="1" dirty="0"/>
              <a:t>8-19 Montana Statewide Assessments</a:t>
            </a:r>
          </a:p>
          <a:p>
            <a:r>
              <a:rPr lang="en-US" sz="1600" dirty="0"/>
              <a:t>SBAC Proficiency Levels (3rd to 8th grade)		ACT Test Scores:  (11th grade test takers)</a:t>
            </a:r>
          </a:p>
          <a:p>
            <a:r>
              <a:rPr lang="en-US" sz="1600" dirty="0"/>
              <a:t>Percent Proficient or Advanced on ELA: 50%		Average Composite Score:  19.61</a:t>
            </a:r>
          </a:p>
          <a:p>
            <a:r>
              <a:rPr lang="en-US" sz="1600" dirty="0"/>
              <a:t>Percent Proficient or Advanced on Math: 41.9%	Average ELA Score: 18.40</a:t>
            </a:r>
          </a:p>
          <a:p>
            <a:pPr lvl="8"/>
            <a:endParaRPr lang="en-US" sz="400" dirty="0"/>
          </a:p>
          <a:p>
            <a:r>
              <a:rPr lang="en-US" sz="1600" dirty="0"/>
              <a:t>                                                                                                Average Math Score: 19.62</a:t>
            </a:r>
          </a:p>
          <a:p>
            <a:endParaRPr lang="en-US" sz="1600" dirty="0"/>
          </a:p>
          <a:p>
            <a:pPr lvl="8"/>
            <a:endParaRPr lang="en-US" sz="400" dirty="0"/>
          </a:p>
          <a:p>
            <a:endParaRPr lang="en-US" dirty="0"/>
          </a:p>
        </p:txBody>
      </p:sp>
      <p:sp>
        <p:nvSpPr>
          <p:cNvPr id="3" name="Slide Number Placeholder 2">
            <a:extLst>
              <a:ext uri="{FF2B5EF4-FFF2-40B4-BE49-F238E27FC236}">
                <a16:creationId xmlns:a16="http://schemas.microsoft.com/office/drawing/2014/main" id="{F3D9B398-2396-4AB8-BD94-5ED1D5A22A07}"/>
              </a:ext>
            </a:extLst>
          </p:cNvPr>
          <p:cNvSpPr>
            <a:spLocks noGrp="1"/>
          </p:cNvSpPr>
          <p:nvPr>
            <p:ph type="sldNum" sz="quarter" idx="12"/>
          </p:nvPr>
        </p:nvSpPr>
        <p:spPr/>
        <p:txBody>
          <a:bodyPr/>
          <a:lstStyle/>
          <a:p>
            <a:fld id="{D3AF38E6-233E-4628-AB77-37E4F8809EF6}" type="slidenum">
              <a:rPr lang="en-US" smtClean="0"/>
              <a:pPr/>
              <a:t>14</a:t>
            </a:fld>
            <a:endParaRPr lang="en-US" dirty="0"/>
          </a:p>
        </p:txBody>
      </p:sp>
      <p:sp>
        <p:nvSpPr>
          <p:cNvPr id="4" name="Title 3">
            <a:extLst>
              <a:ext uri="{FF2B5EF4-FFF2-40B4-BE49-F238E27FC236}">
                <a16:creationId xmlns:a16="http://schemas.microsoft.com/office/drawing/2014/main" id="{1825A383-085B-4DA1-90C0-0C1062E9C5A9}"/>
              </a:ext>
            </a:extLst>
          </p:cNvPr>
          <p:cNvSpPr>
            <a:spLocks noGrp="1"/>
          </p:cNvSpPr>
          <p:nvPr>
            <p:ph type="title"/>
          </p:nvPr>
        </p:nvSpPr>
        <p:spPr/>
        <p:txBody>
          <a:bodyPr/>
          <a:lstStyle/>
          <a:p>
            <a:r>
              <a:rPr lang="en-US" sz="2800" b="1" dirty="0"/>
              <a:t>Student Achievement:  Closing Opportunity Gaps and Fulfilling ESSA’s Equity Promise</a:t>
            </a:r>
          </a:p>
        </p:txBody>
      </p:sp>
    </p:spTree>
    <p:extLst>
      <p:ext uri="{BB962C8B-B14F-4D97-AF65-F5344CB8AC3E}">
        <p14:creationId xmlns:p14="http://schemas.microsoft.com/office/powerpoint/2010/main" val="168321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bar graph compares ACT, ELA and Math assessment scores for the state's American Indian students as a whole, then breaking it down to show how students score in those areas at specific schools. The other school scores shared include CMR, Sentinel, Polson, and St, Ignatius. At all four of those schools, students scored around 18 on the ACT, but that compares to the statewide American Indian score on the ACT of just under 16. The distributions among the schools for ELA and Math are more varied, with some schools scoring as low as 14 and others scoring at or near 19. The average American Indian student score across all three assessments only varies between a half a point, ranging from 18.5 for math, 18.69 for ELA, and 18.88 for ACT. ">
            <a:extLst>
              <a:ext uri="{FF2B5EF4-FFF2-40B4-BE49-F238E27FC236}">
                <a16:creationId xmlns:a16="http://schemas.microsoft.com/office/drawing/2014/main" id="{02FCF850-1F00-4406-AF7A-60C0726150B7}"/>
              </a:ext>
            </a:extLst>
          </p:cNvPr>
          <p:cNvPicPr>
            <a:picLocks noGrp="1" noChangeAspect="1"/>
          </p:cNvPicPr>
          <p:nvPr>
            <p:ph idx="1"/>
          </p:nvPr>
        </p:nvPicPr>
        <p:blipFill>
          <a:blip r:embed="rId2"/>
          <a:stretch>
            <a:fillRect/>
          </a:stretch>
        </p:blipFill>
        <p:spPr>
          <a:xfrm>
            <a:off x="689576" y="1979629"/>
            <a:ext cx="7869458" cy="3817856"/>
          </a:xfrm>
          <a:prstGeom prst="rect">
            <a:avLst/>
          </a:prstGeom>
        </p:spPr>
      </p:pic>
      <p:sp>
        <p:nvSpPr>
          <p:cNvPr id="3" name="Slide Number Placeholder 2">
            <a:extLst>
              <a:ext uri="{FF2B5EF4-FFF2-40B4-BE49-F238E27FC236}">
                <a16:creationId xmlns:a16="http://schemas.microsoft.com/office/drawing/2014/main" id="{688AA926-F8EA-411F-AE04-EB0DC2F354CB}"/>
              </a:ext>
            </a:extLst>
          </p:cNvPr>
          <p:cNvSpPr>
            <a:spLocks noGrp="1"/>
          </p:cNvSpPr>
          <p:nvPr>
            <p:ph type="sldNum" sz="quarter" idx="12"/>
          </p:nvPr>
        </p:nvSpPr>
        <p:spPr/>
        <p:txBody>
          <a:bodyPr/>
          <a:lstStyle/>
          <a:p>
            <a:fld id="{D3AF38E6-233E-4628-AB77-37E4F8809EF6}" type="slidenum">
              <a:rPr lang="en-US" smtClean="0"/>
              <a:pPr/>
              <a:t>15</a:t>
            </a:fld>
            <a:endParaRPr lang="en-US" dirty="0"/>
          </a:p>
        </p:txBody>
      </p:sp>
      <p:sp>
        <p:nvSpPr>
          <p:cNvPr id="4" name="Title 3">
            <a:extLst>
              <a:ext uri="{FF2B5EF4-FFF2-40B4-BE49-F238E27FC236}">
                <a16:creationId xmlns:a16="http://schemas.microsoft.com/office/drawing/2014/main" id="{9BCA6DC1-9582-4823-BFBE-3717D24FF482}"/>
              </a:ext>
            </a:extLst>
          </p:cNvPr>
          <p:cNvSpPr>
            <a:spLocks noGrp="1"/>
          </p:cNvSpPr>
          <p:nvPr>
            <p:ph type="title"/>
          </p:nvPr>
        </p:nvSpPr>
        <p:spPr/>
        <p:txBody>
          <a:bodyPr/>
          <a:lstStyle/>
          <a:p>
            <a:r>
              <a:rPr lang="en-US" sz="2400" b="1" dirty="0"/>
              <a:t>Student Achievement:  Closing Opportunity Gaps and Fulfilling ESSA’s Equity Promise</a:t>
            </a:r>
            <a:endParaRPr lang="en-US" sz="2400" dirty="0"/>
          </a:p>
        </p:txBody>
      </p:sp>
    </p:spTree>
    <p:extLst>
      <p:ext uri="{BB962C8B-B14F-4D97-AF65-F5344CB8AC3E}">
        <p14:creationId xmlns:p14="http://schemas.microsoft.com/office/powerpoint/2010/main" val="81365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r graph shows the percent of proficient and advanced American Indian students across the state as a whole and then between schools including Central Heights in Billings, Morningside School, Hellgate Elementary, and Hawthorne in Missoula for the SBAC and MSAA assessments. Statewide, only 21% are proficient or advanced in ELA, with 15% for math. Across the schools, Hellgate Elementary American Indian students are the highest in ELA at 61% proficient or advanced, but they're also the lowest in Math at 38.5%. Central Heights represents the lowest proficient or advanced percentage in ELA with only 45.5%, but are close to the highest percentage proficient or advanced in math at 54.6%. Hawthorne shows with the highest score in math at 57.9% proficient or advanced. ">
            <a:extLst>
              <a:ext uri="{FF2B5EF4-FFF2-40B4-BE49-F238E27FC236}">
                <a16:creationId xmlns:a16="http://schemas.microsoft.com/office/drawing/2014/main" id="{E759ED83-C196-44F1-8356-4F74B50A34AE}"/>
              </a:ext>
            </a:extLst>
          </p:cNvPr>
          <p:cNvPicPr>
            <a:picLocks noGrp="1" noChangeAspect="1"/>
          </p:cNvPicPr>
          <p:nvPr>
            <p:ph idx="1"/>
          </p:nvPr>
        </p:nvPicPr>
        <p:blipFill>
          <a:blip r:embed="rId2"/>
          <a:stretch>
            <a:fillRect/>
          </a:stretch>
        </p:blipFill>
        <p:spPr>
          <a:xfrm>
            <a:off x="1295116" y="2152823"/>
            <a:ext cx="6553768" cy="3401863"/>
          </a:xfrm>
          <a:prstGeom prst="rect">
            <a:avLst/>
          </a:prstGeom>
        </p:spPr>
      </p:pic>
      <p:sp>
        <p:nvSpPr>
          <p:cNvPr id="3" name="Slide Number Placeholder 2">
            <a:extLst>
              <a:ext uri="{FF2B5EF4-FFF2-40B4-BE49-F238E27FC236}">
                <a16:creationId xmlns:a16="http://schemas.microsoft.com/office/drawing/2014/main" id="{D8C18743-DB66-4142-B850-002D6E9C3512}"/>
              </a:ext>
            </a:extLst>
          </p:cNvPr>
          <p:cNvSpPr>
            <a:spLocks noGrp="1"/>
          </p:cNvSpPr>
          <p:nvPr>
            <p:ph type="sldNum" sz="quarter" idx="12"/>
          </p:nvPr>
        </p:nvSpPr>
        <p:spPr/>
        <p:txBody>
          <a:bodyPr/>
          <a:lstStyle/>
          <a:p>
            <a:fld id="{D3AF38E6-233E-4628-AB77-37E4F8809EF6}" type="slidenum">
              <a:rPr lang="en-US" smtClean="0"/>
              <a:pPr/>
              <a:t>16</a:t>
            </a:fld>
            <a:endParaRPr lang="en-US" dirty="0"/>
          </a:p>
        </p:txBody>
      </p:sp>
      <p:sp>
        <p:nvSpPr>
          <p:cNvPr id="4" name="Title 3">
            <a:extLst>
              <a:ext uri="{FF2B5EF4-FFF2-40B4-BE49-F238E27FC236}">
                <a16:creationId xmlns:a16="http://schemas.microsoft.com/office/drawing/2014/main" id="{1C946A01-391D-4EEB-9A97-17056FBC5907}"/>
              </a:ext>
            </a:extLst>
          </p:cNvPr>
          <p:cNvSpPr>
            <a:spLocks noGrp="1"/>
          </p:cNvSpPr>
          <p:nvPr>
            <p:ph type="title"/>
          </p:nvPr>
        </p:nvSpPr>
        <p:spPr/>
        <p:txBody>
          <a:bodyPr/>
          <a:lstStyle/>
          <a:p>
            <a:r>
              <a:rPr lang="en-US" sz="2400" b="1" dirty="0"/>
              <a:t>Student Achievement:  Closing Opportunity Gaps and Fulfilling ESSA’s Equity Promise</a:t>
            </a:r>
          </a:p>
        </p:txBody>
      </p:sp>
    </p:spTree>
    <p:extLst>
      <p:ext uri="{BB962C8B-B14F-4D97-AF65-F5344CB8AC3E}">
        <p14:creationId xmlns:p14="http://schemas.microsoft.com/office/powerpoint/2010/main" val="381514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7372D-5DDE-4C6A-BD99-4A89495E8A64}"/>
              </a:ext>
            </a:extLst>
          </p:cNvPr>
          <p:cNvSpPr>
            <a:spLocks noGrp="1"/>
          </p:cNvSpPr>
          <p:nvPr>
            <p:ph idx="1"/>
          </p:nvPr>
        </p:nvSpPr>
        <p:spPr/>
        <p:txBody>
          <a:bodyPr/>
          <a:lstStyle/>
          <a:p>
            <a:r>
              <a:rPr lang="en-US" dirty="0"/>
              <a:t>Questions</a:t>
            </a:r>
          </a:p>
          <a:p>
            <a:r>
              <a:rPr lang="en-US" dirty="0"/>
              <a:t>Share-outs</a:t>
            </a:r>
          </a:p>
        </p:txBody>
      </p:sp>
      <p:sp>
        <p:nvSpPr>
          <p:cNvPr id="3" name="Slide Number Placeholder 2">
            <a:extLst>
              <a:ext uri="{FF2B5EF4-FFF2-40B4-BE49-F238E27FC236}">
                <a16:creationId xmlns:a16="http://schemas.microsoft.com/office/drawing/2014/main" id="{86E2F697-2764-48D3-ACAB-49790ABD776D}"/>
              </a:ext>
            </a:extLst>
          </p:cNvPr>
          <p:cNvSpPr>
            <a:spLocks noGrp="1"/>
          </p:cNvSpPr>
          <p:nvPr>
            <p:ph type="sldNum" sz="quarter" idx="12"/>
          </p:nvPr>
        </p:nvSpPr>
        <p:spPr/>
        <p:txBody>
          <a:bodyPr/>
          <a:lstStyle/>
          <a:p>
            <a:fld id="{D3AF38E6-233E-4628-AB77-37E4F8809EF6}" type="slidenum">
              <a:rPr lang="en-US" smtClean="0"/>
              <a:pPr/>
              <a:t>17</a:t>
            </a:fld>
            <a:endParaRPr lang="en-US" dirty="0"/>
          </a:p>
        </p:txBody>
      </p:sp>
      <p:sp>
        <p:nvSpPr>
          <p:cNvPr id="4" name="Title 3">
            <a:extLst>
              <a:ext uri="{FF2B5EF4-FFF2-40B4-BE49-F238E27FC236}">
                <a16:creationId xmlns:a16="http://schemas.microsoft.com/office/drawing/2014/main" id="{BF34E97A-C4B2-41F7-971C-19D0008B63ED}"/>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53470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388CF-B66B-4AF0-8498-A852042A9F8A}"/>
              </a:ext>
            </a:extLst>
          </p:cNvPr>
          <p:cNvSpPr>
            <a:spLocks noGrp="1"/>
          </p:cNvSpPr>
          <p:nvPr>
            <p:ph idx="1"/>
          </p:nvPr>
        </p:nvSpPr>
        <p:spPr/>
        <p:txBody>
          <a:bodyPr/>
          <a:lstStyle/>
          <a:p>
            <a:pPr marL="0" lvl="0" indent="0">
              <a:buNone/>
            </a:pPr>
            <a:r>
              <a:rPr lang="en-US" b="1" dirty="0"/>
              <a:t>Preliminary Results from the American Indian Student Achievement Action Research Plan 2020-2021</a:t>
            </a:r>
            <a:r>
              <a:rPr lang="en-US" dirty="0"/>
              <a:t>:</a:t>
            </a:r>
          </a:p>
          <a:p>
            <a:r>
              <a:rPr lang="en-US" sz="2800" dirty="0"/>
              <a:t>The purpose of this research study was to gather insight from all stakeholders that play a role in American Indian education, to identify factors that contribute to the American Indian student achievement gap. </a:t>
            </a:r>
          </a:p>
          <a:p>
            <a:pPr marL="0" indent="0">
              <a:buNone/>
            </a:pPr>
            <a:endParaRPr lang="en-US" dirty="0"/>
          </a:p>
        </p:txBody>
      </p:sp>
      <p:sp>
        <p:nvSpPr>
          <p:cNvPr id="3" name="Slide Number Placeholder 2">
            <a:extLst>
              <a:ext uri="{FF2B5EF4-FFF2-40B4-BE49-F238E27FC236}">
                <a16:creationId xmlns:a16="http://schemas.microsoft.com/office/drawing/2014/main" id="{C1C90FEF-25F8-4811-B993-541C30BCFDD3}"/>
              </a:ext>
            </a:extLst>
          </p:cNvPr>
          <p:cNvSpPr>
            <a:spLocks noGrp="1"/>
          </p:cNvSpPr>
          <p:nvPr>
            <p:ph type="sldNum" sz="quarter" idx="12"/>
          </p:nvPr>
        </p:nvSpPr>
        <p:spPr/>
        <p:txBody>
          <a:bodyPr/>
          <a:lstStyle/>
          <a:p>
            <a:fld id="{D3AF38E6-233E-4628-AB77-37E4F8809EF6}" type="slidenum">
              <a:rPr lang="en-US" smtClean="0"/>
              <a:pPr/>
              <a:t>18</a:t>
            </a:fld>
            <a:endParaRPr lang="en-US" dirty="0"/>
          </a:p>
        </p:txBody>
      </p:sp>
      <p:sp>
        <p:nvSpPr>
          <p:cNvPr id="4" name="Title 3">
            <a:extLst>
              <a:ext uri="{FF2B5EF4-FFF2-40B4-BE49-F238E27FC236}">
                <a16:creationId xmlns:a16="http://schemas.microsoft.com/office/drawing/2014/main" id="{BE6B1162-A479-463E-B38B-5D6AEDDD0C47}"/>
              </a:ext>
            </a:extLst>
          </p:cNvPr>
          <p:cNvSpPr>
            <a:spLocks noGrp="1"/>
          </p:cNvSpPr>
          <p:nvPr>
            <p:ph type="title"/>
          </p:nvPr>
        </p:nvSpPr>
        <p:spPr/>
        <p:txBody>
          <a:bodyPr/>
          <a:lstStyle/>
          <a:p>
            <a:r>
              <a:rPr lang="en-US" b="1" dirty="0"/>
              <a:t>Up next week</a:t>
            </a:r>
          </a:p>
        </p:txBody>
      </p:sp>
    </p:spTree>
    <p:extLst>
      <p:ext uri="{BB962C8B-B14F-4D97-AF65-F5344CB8AC3E}">
        <p14:creationId xmlns:p14="http://schemas.microsoft.com/office/powerpoint/2010/main" val="426761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82243"/>
          </a:xfrm>
        </p:spPr>
        <p:txBody>
          <a:bodyPr>
            <a:noAutofit/>
          </a:bodyPr>
          <a:lstStyle/>
          <a:p>
            <a:pPr marL="0" indent="0" algn="ctr">
              <a:buClr>
                <a:schemeClr val="bg1">
                  <a:lumMod val="50000"/>
                </a:schemeClr>
              </a:buClr>
              <a:buNone/>
            </a:pPr>
            <a:endParaRPr lang="en-US" sz="1500" dirty="0">
              <a:latin typeface="Arial" panose="020B0604020202020204" pitchFamily="34" charset="0"/>
              <a:cs typeface="Arial" panose="020B0604020202020204" pitchFamily="34" charset="0"/>
            </a:endParaRPr>
          </a:p>
          <a:p>
            <a:pPr marL="0" indent="0" algn="r">
              <a:buClr>
                <a:schemeClr val="bg1">
                  <a:lumMod val="50000"/>
                </a:schemeClr>
              </a:buClr>
              <a:buNone/>
            </a:pPr>
            <a:endParaRPr lang="en-US" sz="1500" dirty="0">
              <a:latin typeface="Arial" panose="020B0604020202020204" pitchFamily="34" charset="0"/>
              <a:cs typeface="Arial" panose="020B0604020202020204" pitchFamily="34" charset="0"/>
            </a:endParaRPr>
          </a:p>
          <a:p>
            <a:pPr marL="0" indent="0" algn="r">
              <a:buClr>
                <a:schemeClr val="bg1">
                  <a:lumMod val="50000"/>
                </a:schemeClr>
              </a:buClr>
              <a:buNone/>
            </a:pPr>
            <a:endParaRPr lang="en-US" sz="1500" dirty="0">
              <a:latin typeface="Arial" panose="020B0604020202020204" pitchFamily="34" charset="0"/>
              <a:cs typeface="Arial" panose="020B0604020202020204" pitchFamily="34" charset="0"/>
            </a:endParaRPr>
          </a:p>
          <a:p>
            <a:pPr marL="0" indent="0" algn="r">
              <a:buClr>
                <a:schemeClr val="bg1">
                  <a:lumMod val="50000"/>
                </a:schemeClr>
              </a:buClr>
              <a:buNone/>
            </a:pPr>
            <a:endParaRPr lang="en-US" sz="1500" dirty="0">
              <a:latin typeface="Arial" panose="020B0604020202020204" pitchFamily="34" charset="0"/>
              <a:cs typeface="Arial" panose="020B0604020202020204" pitchFamily="34" charset="0"/>
            </a:endParaRPr>
          </a:p>
          <a:p>
            <a:pPr marL="0" indent="0" algn="r">
              <a:buClr>
                <a:schemeClr val="bg1">
                  <a:lumMod val="50000"/>
                </a:schemeClr>
              </a:buClr>
              <a:buNone/>
            </a:pPr>
            <a:endParaRPr lang="en-US" sz="1500" dirty="0">
              <a:latin typeface="Arial" panose="020B0604020202020204" pitchFamily="34" charset="0"/>
              <a:cs typeface="Arial" panose="020B0604020202020204" pitchFamily="34" charset="0"/>
            </a:endParaRPr>
          </a:p>
          <a:p>
            <a:pPr marL="0" indent="0" algn="r">
              <a:buClr>
                <a:schemeClr val="bg1">
                  <a:lumMod val="50000"/>
                </a:schemeClr>
              </a:buClr>
              <a:buNone/>
            </a:pPr>
            <a:endParaRPr lang="en-US" sz="1500" dirty="0">
              <a:latin typeface="Arial" panose="020B0604020202020204" pitchFamily="34" charset="0"/>
              <a:cs typeface="Arial" panose="020B0604020202020204" pitchFamily="34" charset="0"/>
            </a:endParaRPr>
          </a:p>
          <a:p>
            <a:pPr marL="0" indent="0" algn="r">
              <a:buClr>
                <a:schemeClr val="bg1">
                  <a:lumMod val="50000"/>
                </a:schemeClr>
              </a:buClr>
              <a:buNone/>
            </a:pPr>
            <a:r>
              <a:rPr lang="en-US" sz="1500" dirty="0">
                <a:latin typeface="Arial" panose="020B0604020202020204" pitchFamily="34" charset="0"/>
                <a:cs typeface="Arial" panose="020B0604020202020204" pitchFamily="34" charset="0"/>
              </a:rPr>
              <a:t>                                    </a:t>
            </a:r>
          </a:p>
        </p:txBody>
      </p:sp>
      <p:sp>
        <p:nvSpPr>
          <p:cNvPr id="2" name="Title 1"/>
          <p:cNvSpPr>
            <a:spLocks noGrp="1"/>
          </p:cNvSpPr>
          <p:nvPr>
            <p:ph type="title"/>
          </p:nvPr>
        </p:nvSpPr>
        <p:spPr/>
        <p:txBody>
          <a:bodyPr>
            <a:normAutofit/>
          </a:bodyPr>
          <a:lstStyle/>
          <a:p>
            <a:r>
              <a:rPr lang="en-US" cap="all" dirty="0"/>
              <a:t>OPI Staff</a:t>
            </a:r>
            <a:endParaRPr lang="en-US" sz="3000" b="1" dirty="0">
              <a:solidFill>
                <a:srgbClr val="C00000"/>
              </a:solidFill>
              <a:cs typeface="Arial" panose="020B0604020202020204" pitchFamily="34" charset="0"/>
            </a:endParaRPr>
          </a:p>
        </p:txBody>
      </p:sp>
      <p:sp>
        <p:nvSpPr>
          <p:cNvPr id="7" name="TextBox 6">
            <a:extLst>
              <a:ext uri="{FF2B5EF4-FFF2-40B4-BE49-F238E27FC236}">
                <a16:creationId xmlns:a16="http://schemas.microsoft.com/office/drawing/2014/main" id="{303AE1F7-5A6F-41A4-9657-593DF5564B62}"/>
              </a:ext>
            </a:extLst>
          </p:cNvPr>
          <p:cNvSpPr txBox="1"/>
          <p:nvPr/>
        </p:nvSpPr>
        <p:spPr>
          <a:xfrm>
            <a:off x="1283151" y="2424793"/>
            <a:ext cx="292556" cy="369332"/>
          </a:xfrm>
          <a:prstGeom prst="rect">
            <a:avLst/>
          </a:prstGeom>
          <a:noFill/>
        </p:spPr>
        <p:txBody>
          <a:bodyPr wrap="square" rtlCol="0">
            <a:spAutoFit/>
          </a:bodyPr>
          <a:lstStyle/>
          <a:p>
            <a:endParaRPr lang="en-US" dirty="0"/>
          </a:p>
        </p:txBody>
      </p:sp>
      <p:pic>
        <p:nvPicPr>
          <p:cNvPr id="11" name="Picture 10" descr="headshot of Lona Running Wolf">
            <a:extLst>
              <a:ext uri="{FF2B5EF4-FFF2-40B4-BE49-F238E27FC236}">
                <a16:creationId xmlns:a16="http://schemas.microsoft.com/office/drawing/2014/main" id="{F55B8BD0-CD00-4C9F-A7F6-4629071A24B5}"/>
              </a:ext>
            </a:extLst>
          </p:cNvPr>
          <p:cNvPicPr>
            <a:picLocks noChangeAspect="1"/>
          </p:cNvPicPr>
          <p:nvPr/>
        </p:nvPicPr>
        <p:blipFill>
          <a:blip r:embed="rId2"/>
          <a:stretch>
            <a:fillRect/>
          </a:stretch>
        </p:blipFill>
        <p:spPr>
          <a:xfrm>
            <a:off x="470704" y="1666239"/>
            <a:ext cx="1306511" cy="1633141"/>
          </a:xfrm>
          <a:prstGeom prst="rect">
            <a:avLst/>
          </a:prstGeom>
        </p:spPr>
      </p:pic>
      <p:sp>
        <p:nvSpPr>
          <p:cNvPr id="10" name="Rectangle 9">
            <a:extLst>
              <a:ext uri="{FF2B5EF4-FFF2-40B4-BE49-F238E27FC236}">
                <a16:creationId xmlns:a16="http://schemas.microsoft.com/office/drawing/2014/main" id="{994E58DB-C387-4CD7-9EEC-F2AD06D632AF}"/>
              </a:ext>
            </a:extLst>
          </p:cNvPr>
          <p:cNvSpPr/>
          <p:nvPr/>
        </p:nvSpPr>
        <p:spPr>
          <a:xfrm>
            <a:off x="1853293" y="1816593"/>
            <a:ext cx="6584496" cy="5139869"/>
          </a:xfrm>
          <a:prstGeom prst="rect">
            <a:avLst/>
          </a:prstGeom>
        </p:spPr>
        <p:txBody>
          <a:bodyPr wrap="square">
            <a:spAutoFit/>
          </a:bodyPr>
          <a:lstStyle/>
          <a:p>
            <a:r>
              <a:rPr lang="en-US" sz="1400" b="1" dirty="0"/>
              <a:t>LONA RUNNING WOLF,  </a:t>
            </a:r>
            <a:r>
              <a:rPr lang="en-US" sz="1400" dirty="0"/>
              <a:t>DIRECTOR OF AMERICAN INDIAN STUDENT ACHIEVEMENT</a:t>
            </a:r>
          </a:p>
          <a:p>
            <a:r>
              <a:rPr lang="en-US" sz="1400" dirty="0"/>
              <a:t>406.444.3013</a:t>
            </a:r>
          </a:p>
          <a:p>
            <a:r>
              <a:rPr lang="en-US" sz="1400" dirty="0">
                <a:hlinkClick r:id="rId3"/>
              </a:rPr>
              <a:t>Lona.RunningWolf@mt.gov</a:t>
            </a:r>
            <a:endParaRPr lang="en-US" sz="1400" dirty="0"/>
          </a:p>
          <a:p>
            <a:endParaRPr lang="en-US" sz="1400" dirty="0"/>
          </a:p>
          <a:p>
            <a:endParaRPr lang="en-US" sz="1400" dirty="0"/>
          </a:p>
          <a:p>
            <a:pPr marL="0" indent="0">
              <a:buNone/>
            </a:pPr>
            <a:endParaRPr lang="en-US" sz="1400" u="sng" dirty="0"/>
          </a:p>
          <a:p>
            <a:pPr marL="0" indent="0">
              <a:buNone/>
            </a:pPr>
            <a:endParaRPr lang="en-US" sz="1400" u="sng" dirty="0"/>
          </a:p>
          <a:p>
            <a:pPr marL="0" indent="0">
              <a:buNone/>
            </a:pPr>
            <a:endParaRPr lang="en-US" sz="1400" u="sng" dirty="0"/>
          </a:p>
          <a:p>
            <a:r>
              <a:rPr lang="en-US" sz="1400" b="1" cap="all" dirty="0"/>
              <a:t>DONNIE WETZEL, </a:t>
            </a:r>
            <a:r>
              <a:rPr lang="en-US" sz="1400" cap="all" dirty="0"/>
              <a:t>TRIBAL, FAMILY, AND COMMUNITY LIAISON</a:t>
            </a:r>
          </a:p>
          <a:p>
            <a:pPr marL="0" indent="0">
              <a:buNone/>
            </a:pPr>
            <a:r>
              <a:rPr lang="en-US" sz="1400" dirty="0"/>
              <a:t>406.444.4527</a:t>
            </a:r>
          </a:p>
          <a:p>
            <a:pPr marL="0" indent="0">
              <a:buNone/>
            </a:pPr>
            <a:r>
              <a:rPr lang="en-US" sz="1400" dirty="0">
                <a:hlinkClick r:id="rId4"/>
              </a:rPr>
              <a:t>DWetzel2@mt.gov</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b="1" dirty="0"/>
          </a:p>
          <a:p>
            <a:pPr marL="0" indent="0">
              <a:buNone/>
            </a:pPr>
            <a:endParaRPr lang="en-US" sz="1400" b="1" dirty="0"/>
          </a:p>
          <a:p>
            <a:pPr marL="0" indent="0">
              <a:buNone/>
            </a:pPr>
            <a:r>
              <a:rPr lang="en-US" sz="1400" b="1" dirty="0"/>
              <a:t>JULIE MURGEL, </a:t>
            </a:r>
            <a:r>
              <a:rPr lang="en-US" sz="1400" dirty="0"/>
              <a:t>SENIOR MANAGER FOR DEPARTMENT OF SCHOOL INNOVATION AND IMPROVEMENT</a:t>
            </a:r>
            <a:endParaRPr lang="en-US" sz="1400" b="1" dirty="0"/>
          </a:p>
          <a:p>
            <a:pPr marL="0" indent="0">
              <a:buNone/>
            </a:pPr>
            <a:r>
              <a:rPr lang="en-US" sz="1400" dirty="0"/>
              <a:t>406.444.3172</a:t>
            </a:r>
          </a:p>
          <a:p>
            <a:pPr marL="0" indent="0">
              <a:buNone/>
            </a:pPr>
            <a:r>
              <a:rPr lang="en-US" sz="1400" dirty="0"/>
              <a:t>Julie.Murgel@mt.gov</a:t>
            </a:r>
          </a:p>
          <a:p>
            <a:pPr marL="0" indent="0">
              <a:buNone/>
            </a:pPr>
            <a:endParaRPr lang="en-US" sz="1600" dirty="0"/>
          </a:p>
          <a:p>
            <a:endParaRPr lang="en-US" dirty="0"/>
          </a:p>
        </p:txBody>
      </p:sp>
      <p:pic>
        <p:nvPicPr>
          <p:cNvPr id="13" name="Picture 12" descr="headshot of Donnie Wetzel">
            <a:extLst>
              <a:ext uri="{FF2B5EF4-FFF2-40B4-BE49-F238E27FC236}">
                <a16:creationId xmlns:a16="http://schemas.microsoft.com/office/drawing/2014/main" id="{8545E014-6332-4783-AA55-F053EBF7BEF9}"/>
              </a:ext>
            </a:extLst>
          </p:cNvPr>
          <p:cNvPicPr>
            <a:picLocks noChangeAspect="1"/>
          </p:cNvPicPr>
          <p:nvPr/>
        </p:nvPicPr>
        <p:blipFill>
          <a:blip r:embed="rId5"/>
          <a:stretch>
            <a:fillRect/>
          </a:stretch>
        </p:blipFill>
        <p:spPr>
          <a:xfrm>
            <a:off x="477508" y="3645479"/>
            <a:ext cx="1248029" cy="1560035"/>
          </a:xfrm>
          <a:prstGeom prst="rect">
            <a:avLst/>
          </a:prstGeom>
        </p:spPr>
      </p:pic>
      <p:pic>
        <p:nvPicPr>
          <p:cNvPr id="14" name="Picture 13" descr="headshot of Julie Murgel">
            <a:extLst>
              <a:ext uri="{FF2B5EF4-FFF2-40B4-BE49-F238E27FC236}">
                <a16:creationId xmlns:a16="http://schemas.microsoft.com/office/drawing/2014/main" id="{4E54AEB2-F9AE-442E-AB67-42D1B36DB522}"/>
              </a:ext>
            </a:extLst>
          </p:cNvPr>
          <p:cNvPicPr>
            <a:picLocks noChangeAspect="1"/>
          </p:cNvPicPr>
          <p:nvPr/>
        </p:nvPicPr>
        <p:blipFill rotWithShape="1">
          <a:blip r:embed="rId6"/>
          <a:srcRect l="15680" t="35938" r="56875" b="26829"/>
          <a:stretch/>
        </p:blipFill>
        <p:spPr>
          <a:xfrm>
            <a:off x="499944" y="5468509"/>
            <a:ext cx="1248029" cy="1186984"/>
          </a:xfrm>
          <a:prstGeom prst="rect">
            <a:avLst/>
          </a:prstGeom>
        </p:spPr>
      </p:pic>
    </p:spTree>
    <p:extLst>
      <p:ext uri="{BB962C8B-B14F-4D97-AF65-F5344CB8AC3E}">
        <p14:creationId xmlns:p14="http://schemas.microsoft.com/office/powerpoint/2010/main" val="188117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1DA55D-1790-49E8-8A30-A82146401DC0}"/>
              </a:ext>
            </a:extLst>
          </p:cNvPr>
          <p:cNvSpPr>
            <a:spLocks noGrp="1"/>
          </p:cNvSpPr>
          <p:nvPr>
            <p:ph idx="1"/>
          </p:nvPr>
        </p:nvSpPr>
        <p:spPr>
          <a:xfrm>
            <a:off x="457200" y="1600200"/>
            <a:ext cx="8229600" cy="4856356"/>
          </a:xfrm>
        </p:spPr>
        <p:txBody>
          <a:bodyPr/>
          <a:lstStyle/>
          <a:p>
            <a:pPr lvl="0"/>
            <a:r>
              <a:rPr lang="en-US" sz="2600" dirty="0"/>
              <a:t>Welcome and Introductions (5 min)</a:t>
            </a:r>
          </a:p>
          <a:p>
            <a:pPr lvl="0"/>
            <a:r>
              <a:rPr lang="en-US" sz="2600" dirty="0"/>
              <a:t>Review of American Indian Student Data (15min)  Lona</a:t>
            </a:r>
          </a:p>
          <a:p>
            <a:pPr lvl="1"/>
            <a:r>
              <a:rPr lang="en-US" sz="2200" dirty="0"/>
              <a:t>American Indian Students Achievement Gap Report</a:t>
            </a:r>
          </a:p>
          <a:p>
            <a:pPr lvl="1"/>
            <a:r>
              <a:rPr lang="en-US" sz="2200" dirty="0"/>
              <a:t>Financial Analysis of AI Gap Funding</a:t>
            </a:r>
          </a:p>
          <a:p>
            <a:pPr lvl="1"/>
            <a:r>
              <a:rPr lang="en-US" sz="2200" dirty="0"/>
              <a:t>Closing AI Achievement Gaps</a:t>
            </a:r>
          </a:p>
          <a:p>
            <a:r>
              <a:rPr lang="en-US" sz="2600" dirty="0"/>
              <a:t>Tribal Caucus Discussion (15 min) Donnie and Lona</a:t>
            </a:r>
          </a:p>
          <a:p>
            <a:pPr lvl="1"/>
            <a:r>
              <a:rPr lang="en-US" sz="2200" dirty="0"/>
              <a:t>Questions</a:t>
            </a:r>
          </a:p>
          <a:p>
            <a:pPr lvl="1"/>
            <a:r>
              <a:rPr lang="en-US" sz="2200" dirty="0"/>
              <a:t>Share-out </a:t>
            </a:r>
          </a:p>
          <a:p>
            <a:pPr lvl="0"/>
            <a:r>
              <a:rPr lang="en-US" sz="2600" dirty="0"/>
              <a:t>Follow-up Items and Setting the stage for next </a:t>
            </a:r>
            <a:r>
              <a:rPr lang="en-US" sz="2600"/>
              <a:t>week (5 </a:t>
            </a:r>
            <a:r>
              <a:rPr lang="en-US" sz="2600" dirty="0"/>
              <a:t>min)</a:t>
            </a:r>
          </a:p>
          <a:p>
            <a:pPr marL="0" lvl="0" indent="0">
              <a:buNone/>
            </a:pPr>
            <a:endParaRPr lang="en-US" sz="2600" dirty="0"/>
          </a:p>
        </p:txBody>
      </p:sp>
      <p:sp>
        <p:nvSpPr>
          <p:cNvPr id="3" name="Slide Number Placeholder 2">
            <a:extLst>
              <a:ext uri="{FF2B5EF4-FFF2-40B4-BE49-F238E27FC236}">
                <a16:creationId xmlns:a16="http://schemas.microsoft.com/office/drawing/2014/main" id="{126A6E15-6B4F-4111-8892-0812EAD2D91A}"/>
              </a:ext>
            </a:extLst>
          </p:cNvPr>
          <p:cNvSpPr>
            <a:spLocks noGrp="1"/>
          </p:cNvSpPr>
          <p:nvPr>
            <p:ph type="sldNum" sz="quarter" idx="12"/>
          </p:nvPr>
        </p:nvSpPr>
        <p:spPr/>
        <p:txBody>
          <a:bodyPr/>
          <a:lstStyle/>
          <a:p>
            <a:fld id="{D3AF38E6-233E-4628-AB77-37E4F8809EF6}" type="slidenum">
              <a:rPr lang="en-US" smtClean="0"/>
              <a:pPr/>
              <a:t>3</a:t>
            </a:fld>
            <a:endParaRPr lang="en-US" dirty="0"/>
          </a:p>
        </p:txBody>
      </p:sp>
      <p:sp>
        <p:nvSpPr>
          <p:cNvPr id="4" name="Title 3">
            <a:extLst>
              <a:ext uri="{FF2B5EF4-FFF2-40B4-BE49-F238E27FC236}">
                <a16:creationId xmlns:a16="http://schemas.microsoft.com/office/drawing/2014/main" id="{E431BF69-D78C-4774-8C28-BF29B8F934DE}"/>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29624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32A869-85FA-4D2A-9F59-AE8CE53397F3}"/>
              </a:ext>
            </a:extLst>
          </p:cNvPr>
          <p:cNvSpPr/>
          <p:nvPr/>
        </p:nvSpPr>
        <p:spPr>
          <a:xfrm>
            <a:off x="3498764" y="6356350"/>
            <a:ext cx="2774445" cy="501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A12633A-B7C9-4DEF-B4C2-70C39ABD0664}"/>
              </a:ext>
            </a:extLst>
          </p:cNvPr>
          <p:cNvSpPr>
            <a:spLocks noGrp="1"/>
          </p:cNvSpPr>
          <p:nvPr>
            <p:ph type="sldNum" sz="quarter" idx="12"/>
          </p:nvPr>
        </p:nvSpPr>
        <p:spPr/>
        <p:txBody>
          <a:bodyPr/>
          <a:lstStyle/>
          <a:p>
            <a:fld id="{D3AF38E6-233E-4628-AB77-37E4F8809EF6}" type="slidenum">
              <a:rPr lang="en-US" smtClean="0"/>
              <a:pPr/>
              <a:t>4</a:t>
            </a:fld>
            <a:endParaRPr lang="en-US" dirty="0"/>
          </a:p>
        </p:txBody>
      </p:sp>
      <p:sp>
        <p:nvSpPr>
          <p:cNvPr id="3" name="Title 2"/>
          <p:cNvSpPr>
            <a:spLocks noGrp="1"/>
          </p:cNvSpPr>
          <p:nvPr>
            <p:ph type="title"/>
          </p:nvPr>
        </p:nvSpPr>
        <p:spPr/>
        <p:txBody>
          <a:bodyPr/>
          <a:lstStyle/>
          <a:p>
            <a:br>
              <a:rPr lang="en-US" sz="3200" b="1" dirty="0"/>
            </a:br>
            <a:r>
              <a:rPr lang="en-US" sz="3200" b="1" dirty="0"/>
              <a:t>Focus:  American Indian Student Achievement</a:t>
            </a:r>
            <a:br>
              <a:rPr lang="en-US" dirty="0"/>
            </a:br>
            <a:endParaRPr lang="en-US" dirty="0"/>
          </a:p>
        </p:txBody>
      </p:sp>
      <p:sp>
        <p:nvSpPr>
          <p:cNvPr id="5" name="TextBox 4">
            <a:extLst>
              <a:ext uri="{FF2B5EF4-FFF2-40B4-BE49-F238E27FC236}">
                <a16:creationId xmlns:a16="http://schemas.microsoft.com/office/drawing/2014/main" id="{8A0D5DDD-8890-4F47-B245-ADEA3F31EC2D}"/>
              </a:ext>
            </a:extLst>
          </p:cNvPr>
          <p:cNvSpPr txBox="1"/>
          <p:nvPr/>
        </p:nvSpPr>
        <p:spPr>
          <a:xfrm>
            <a:off x="197261" y="1640225"/>
            <a:ext cx="8327614" cy="4462760"/>
          </a:xfrm>
          <a:prstGeom prst="rect">
            <a:avLst/>
          </a:prstGeom>
          <a:noFill/>
        </p:spPr>
        <p:txBody>
          <a:bodyPr wrap="square" rtlCol="0">
            <a:spAutoFit/>
          </a:bodyPr>
          <a:lstStyle/>
          <a:p>
            <a:r>
              <a:rPr lang="en-US" sz="1600" b="1" dirty="0"/>
              <a:t>Data Review from last Introduction</a:t>
            </a:r>
          </a:p>
          <a:p>
            <a:pPr marL="342900" indent="-342900">
              <a:buFont typeface="+mj-lt"/>
              <a:buAutoNum type="arabicPeriod"/>
            </a:pPr>
            <a:r>
              <a:rPr lang="en-US" sz="1600" b="1" dirty="0"/>
              <a:t>American Indian Student Achievement Gap Report:  </a:t>
            </a:r>
            <a:r>
              <a:rPr lang="en-US" sz="1600" dirty="0"/>
              <a:t>The OPI prepared this report to track the American Indian achievement gap and provide data on the Montana American Indian student population.</a:t>
            </a:r>
          </a:p>
          <a:p>
            <a:pPr lvl="0"/>
            <a:r>
              <a:rPr lang="en-US" sz="1600" dirty="0"/>
              <a:t>     </a:t>
            </a:r>
          </a:p>
          <a:p>
            <a:pPr marL="342900" indent="-342900">
              <a:buAutoNum type="arabicPeriod" startAt="2"/>
            </a:pPr>
            <a:r>
              <a:rPr lang="en-US" sz="1600" b="1" dirty="0"/>
              <a:t>School District Financial Analysis of AI Gap Funding:  </a:t>
            </a:r>
            <a:r>
              <a:rPr lang="en-US" sz="1600" dirty="0"/>
              <a:t>This report was prepared to analysis how schools districts are using the American Indian Achievement Gap Funding allocated through MCA 20-9-330. </a:t>
            </a:r>
          </a:p>
          <a:p>
            <a:r>
              <a:rPr lang="en-US" sz="1600" dirty="0"/>
              <a:t> </a:t>
            </a:r>
          </a:p>
          <a:p>
            <a:r>
              <a:rPr lang="en-US" sz="1600" b="1" dirty="0"/>
              <a:t>Additional Data Review</a:t>
            </a:r>
          </a:p>
          <a:p>
            <a:r>
              <a:rPr lang="en-US" sz="1600" b="1" dirty="0"/>
              <a:t>3.  Student Achievement:  Closing Opportunity Gaps and Fulfilling ESSA’s Equity         </a:t>
            </a:r>
          </a:p>
          <a:p>
            <a:r>
              <a:rPr lang="en-US" sz="1600" b="1" dirty="0"/>
              <a:t>     Promise:  </a:t>
            </a:r>
            <a:r>
              <a:rPr lang="en-US" sz="1600" dirty="0"/>
              <a:t>Which Montana schools achieved student results for American Indian     </a:t>
            </a:r>
          </a:p>
          <a:p>
            <a:r>
              <a:rPr lang="en-US" sz="1600" dirty="0"/>
              <a:t>     students  higher than the state sub-group average on the most recent ELA and Math         </a:t>
            </a:r>
          </a:p>
          <a:p>
            <a:r>
              <a:rPr lang="en-US" sz="1600" dirty="0"/>
              <a:t>     Statewide Assessments? </a:t>
            </a:r>
          </a:p>
          <a:p>
            <a:endParaRPr lang="en-US" sz="1600" dirty="0"/>
          </a:p>
          <a:p>
            <a:endParaRPr lang="en-US" sz="1600" dirty="0"/>
          </a:p>
          <a:p>
            <a:endParaRPr lang="en-US" sz="2800" dirty="0"/>
          </a:p>
        </p:txBody>
      </p:sp>
    </p:spTree>
    <p:extLst>
      <p:ext uri="{BB962C8B-B14F-4D97-AF65-F5344CB8AC3E}">
        <p14:creationId xmlns:p14="http://schemas.microsoft.com/office/powerpoint/2010/main" val="2972913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D9AA1-3FFB-4B24-90D4-65FFCEAB55DC}"/>
              </a:ext>
            </a:extLst>
          </p:cNvPr>
          <p:cNvSpPr>
            <a:spLocks noGrp="1"/>
          </p:cNvSpPr>
          <p:nvPr>
            <p:ph type="sldNum" sz="quarter" idx="12"/>
          </p:nvPr>
        </p:nvSpPr>
        <p:spPr/>
        <p:txBody>
          <a:bodyPr/>
          <a:lstStyle/>
          <a:p>
            <a:fld id="{D3AF38E6-233E-4628-AB77-37E4F8809EF6}" type="slidenum">
              <a:rPr lang="en-US" smtClean="0"/>
              <a:pPr/>
              <a:t>5</a:t>
            </a:fld>
            <a:endParaRPr lang="en-US" dirty="0"/>
          </a:p>
        </p:txBody>
      </p:sp>
      <p:sp>
        <p:nvSpPr>
          <p:cNvPr id="4" name="Title 3">
            <a:extLst>
              <a:ext uri="{FF2B5EF4-FFF2-40B4-BE49-F238E27FC236}">
                <a16:creationId xmlns:a16="http://schemas.microsoft.com/office/drawing/2014/main" id="{9D2D0162-8713-4BDA-A950-8DB55BC024F4}"/>
              </a:ext>
            </a:extLst>
          </p:cNvPr>
          <p:cNvSpPr>
            <a:spLocks noGrp="1"/>
          </p:cNvSpPr>
          <p:nvPr>
            <p:ph type="title"/>
          </p:nvPr>
        </p:nvSpPr>
        <p:spPr/>
        <p:txBody>
          <a:bodyPr/>
          <a:lstStyle/>
          <a:p>
            <a:br>
              <a:rPr lang="en-US" dirty="0"/>
            </a:br>
            <a:r>
              <a:rPr lang="en-US" sz="3600" dirty="0"/>
              <a:t>American Indian Student Achievement Gap Report  </a:t>
            </a:r>
            <a:br>
              <a:rPr lang="en-US" dirty="0"/>
            </a:br>
            <a:endParaRPr lang="en-US" dirty="0"/>
          </a:p>
        </p:txBody>
      </p:sp>
      <p:pic>
        <p:nvPicPr>
          <p:cNvPr id="2050" name="Picture 2" descr="The line graph compares assessment scores in SBAC ELA for native and non native students. It shows that of native students, 23.1% and 24.1% scored as proficient for 2017 and 2019 while their non native counterparts scored 53.2% and 54.3%. ">
            <a:extLst>
              <a:ext uri="{FF2B5EF4-FFF2-40B4-BE49-F238E27FC236}">
                <a16:creationId xmlns:a16="http://schemas.microsoft.com/office/drawing/2014/main" id="{3153C3E9-DF84-4F74-A197-B15AAF76B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1622424"/>
            <a:ext cx="9018719"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14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D9AA1-3FFB-4B24-90D4-65FFCEAB55DC}"/>
              </a:ext>
            </a:extLst>
          </p:cNvPr>
          <p:cNvSpPr>
            <a:spLocks noGrp="1"/>
          </p:cNvSpPr>
          <p:nvPr>
            <p:ph type="sldNum" sz="quarter" idx="12"/>
          </p:nvPr>
        </p:nvSpPr>
        <p:spPr/>
        <p:txBody>
          <a:bodyPr/>
          <a:lstStyle/>
          <a:p>
            <a:fld id="{D3AF38E6-233E-4628-AB77-37E4F8809EF6}" type="slidenum">
              <a:rPr lang="en-US" smtClean="0"/>
              <a:pPr/>
              <a:t>6</a:t>
            </a:fld>
            <a:endParaRPr lang="en-US" dirty="0"/>
          </a:p>
        </p:txBody>
      </p:sp>
      <p:sp>
        <p:nvSpPr>
          <p:cNvPr id="4" name="Title 3">
            <a:extLst>
              <a:ext uri="{FF2B5EF4-FFF2-40B4-BE49-F238E27FC236}">
                <a16:creationId xmlns:a16="http://schemas.microsoft.com/office/drawing/2014/main" id="{9D2D0162-8713-4BDA-A950-8DB55BC024F4}"/>
              </a:ext>
            </a:extLst>
          </p:cNvPr>
          <p:cNvSpPr>
            <a:spLocks noGrp="1"/>
          </p:cNvSpPr>
          <p:nvPr>
            <p:ph type="title"/>
          </p:nvPr>
        </p:nvSpPr>
        <p:spPr/>
        <p:txBody>
          <a:bodyPr/>
          <a:lstStyle/>
          <a:p>
            <a:br>
              <a:rPr lang="en-US" dirty="0"/>
            </a:br>
            <a:r>
              <a:rPr lang="en-US" sz="3600" dirty="0"/>
              <a:t>American Indian Student Achievement Gap Report  </a:t>
            </a:r>
            <a:br>
              <a:rPr lang="en-US" dirty="0"/>
            </a:br>
            <a:endParaRPr lang="en-US" dirty="0"/>
          </a:p>
        </p:txBody>
      </p:sp>
      <p:pic>
        <p:nvPicPr>
          <p:cNvPr id="3074" name="Picture 2" descr="The line graph compares assessment scores for SBAC math for native and non native students. It shows that of native students, 17.7% and 17.6% scored as proficient for 2017 and 2019 while their non native counterparts scored 44.9%and 45.7%.">
            <a:extLst>
              <a:ext uri="{FF2B5EF4-FFF2-40B4-BE49-F238E27FC236}">
                <a16:creationId xmlns:a16="http://schemas.microsoft.com/office/drawing/2014/main" id="{8D1CD106-7953-42DD-8205-740C80598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793874"/>
            <a:ext cx="8501062" cy="387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83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D9AA1-3FFB-4B24-90D4-65FFCEAB55DC}"/>
              </a:ext>
            </a:extLst>
          </p:cNvPr>
          <p:cNvSpPr>
            <a:spLocks noGrp="1"/>
          </p:cNvSpPr>
          <p:nvPr>
            <p:ph type="sldNum" sz="quarter" idx="12"/>
          </p:nvPr>
        </p:nvSpPr>
        <p:spPr/>
        <p:txBody>
          <a:bodyPr/>
          <a:lstStyle/>
          <a:p>
            <a:fld id="{D3AF38E6-233E-4628-AB77-37E4F8809EF6}" type="slidenum">
              <a:rPr lang="en-US" smtClean="0"/>
              <a:pPr/>
              <a:t>7</a:t>
            </a:fld>
            <a:endParaRPr lang="en-US" dirty="0"/>
          </a:p>
        </p:txBody>
      </p:sp>
      <p:sp>
        <p:nvSpPr>
          <p:cNvPr id="4" name="Title 3">
            <a:extLst>
              <a:ext uri="{FF2B5EF4-FFF2-40B4-BE49-F238E27FC236}">
                <a16:creationId xmlns:a16="http://schemas.microsoft.com/office/drawing/2014/main" id="{9D2D0162-8713-4BDA-A950-8DB55BC024F4}"/>
              </a:ext>
            </a:extLst>
          </p:cNvPr>
          <p:cNvSpPr>
            <a:spLocks noGrp="1"/>
          </p:cNvSpPr>
          <p:nvPr>
            <p:ph type="title"/>
          </p:nvPr>
        </p:nvSpPr>
        <p:spPr/>
        <p:txBody>
          <a:bodyPr/>
          <a:lstStyle/>
          <a:p>
            <a:br>
              <a:rPr lang="en-US" dirty="0"/>
            </a:br>
            <a:r>
              <a:rPr lang="en-US" sz="3600" dirty="0"/>
              <a:t>American Indian Student Achievement Gap Report  </a:t>
            </a:r>
            <a:br>
              <a:rPr lang="en-US" dirty="0"/>
            </a:br>
            <a:endParaRPr lang="en-US" dirty="0"/>
          </a:p>
        </p:txBody>
      </p:sp>
      <p:pic>
        <p:nvPicPr>
          <p:cNvPr id="4098" name="Picture 2" descr="The line graph compares assessment scores in science for native and non native students. It shows that of native students, 34% and 35.4% scored as proficient for 2017 and 2019 while their non native counterparts scored 66.2% and 65.7%. ">
            <a:extLst>
              <a:ext uri="{FF2B5EF4-FFF2-40B4-BE49-F238E27FC236}">
                <a16:creationId xmlns:a16="http://schemas.microsoft.com/office/drawing/2014/main" id="{4FA81D8B-65A4-4F1A-9F79-C8DAA9DB4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746250"/>
            <a:ext cx="8549958"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07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D9AA1-3FFB-4B24-90D4-65FFCEAB55DC}"/>
              </a:ext>
            </a:extLst>
          </p:cNvPr>
          <p:cNvSpPr>
            <a:spLocks noGrp="1"/>
          </p:cNvSpPr>
          <p:nvPr>
            <p:ph type="sldNum" sz="quarter" idx="12"/>
          </p:nvPr>
        </p:nvSpPr>
        <p:spPr/>
        <p:txBody>
          <a:bodyPr/>
          <a:lstStyle/>
          <a:p>
            <a:fld id="{D3AF38E6-233E-4628-AB77-37E4F8809EF6}" type="slidenum">
              <a:rPr lang="en-US" smtClean="0"/>
              <a:pPr/>
              <a:t>8</a:t>
            </a:fld>
            <a:endParaRPr lang="en-US" dirty="0"/>
          </a:p>
        </p:txBody>
      </p:sp>
      <p:sp>
        <p:nvSpPr>
          <p:cNvPr id="4" name="Title 3">
            <a:extLst>
              <a:ext uri="{FF2B5EF4-FFF2-40B4-BE49-F238E27FC236}">
                <a16:creationId xmlns:a16="http://schemas.microsoft.com/office/drawing/2014/main" id="{9D2D0162-8713-4BDA-A950-8DB55BC024F4}"/>
              </a:ext>
            </a:extLst>
          </p:cNvPr>
          <p:cNvSpPr>
            <a:spLocks noGrp="1"/>
          </p:cNvSpPr>
          <p:nvPr>
            <p:ph type="title"/>
          </p:nvPr>
        </p:nvSpPr>
        <p:spPr/>
        <p:txBody>
          <a:bodyPr/>
          <a:lstStyle/>
          <a:p>
            <a:br>
              <a:rPr lang="en-US" dirty="0"/>
            </a:br>
            <a:r>
              <a:rPr lang="en-US" sz="3600" dirty="0"/>
              <a:t>American Indian Student Achievement Gap Report  </a:t>
            </a:r>
            <a:br>
              <a:rPr lang="en-US" dirty="0"/>
            </a:br>
            <a:endParaRPr lang="en-US" dirty="0"/>
          </a:p>
        </p:txBody>
      </p:sp>
      <p:pic>
        <p:nvPicPr>
          <p:cNvPr id="5" name="Picture 4" descr="The line graph compares assessment scores on the ELA portion of the ACT for native and non native students. It shows that of native students, 22.9% and 20.9% scored as proficient for 2017 and 2019 while their non native counterparts scored 52.2% and 49.7%. ">
            <a:extLst>
              <a:ext uri="{FF2B5EF4-FFF2-40B4-BE49-F238E27FC236}">
                <a16:creationId xmlns:a16="http://schemas.microsoft.com/office/drawing/2014/main" id="{4F5DF02D-4657-40AD-B2A7-BC5058BCAA9D}"/>
              </a:ext>
            </a:extLst>
          </p:cNvPr>
          <p:cNvPicPr>
            <a:picLocks noChangeAspect="1"/>
          </p:cNvPicPr>
          <p:nvPr/>
        </p:nvPicPr>
        <p:blipFill>
          <a:blip r:embed="rId2"/>
          <a:stretch>
            <a:fillRect/>
          </a:stretch>
        </p:blipFill>
        <p:spPr>
          <a:xfrm>
            <a:off x="963410" y="1885843"/>
            <a:ext cx="8038974" cy="3400532"/>
          </a:xfrm>
          <a:prstGeom prst="rect">
            <a:avLst/>
          </a:prstGeom>
        </p:spPr>
      </p:pic>
    </p:spTree>
    <p:extLst>
      <p:ext uri="{BB962C8B-B14F-4D97-AF65-F5344CB8AC3E}">
        <p14:creationId xmlns:p14="http://schemas.microsoft.com/office/powerpoint/2010/main" val="154537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D9AA1-3FFB-4B24-90D4-65FFCEAB55DC}"/>
              </a:ext>
            </a:extLst>
          </p:cNvPr>
          <p:cNvSpPr>
            <a:spLocks noGrp="1"/>
          </p:cNvSpPr>
          <p:nvPr>
            <p:ph type="sldNum" sz="quarter" idx="12"/>
          </p:nvPr>
        </p:nvSpPr>
        <p:spPr/>
        <p:txBody>
          <a:bodyPr/>
          <a:lstStyle/>
          <a:p>
            <a:fld id="{D3AF38E6-233E-4628-AB77-37E4F8809EF6}" type="slidenum">
              <a:rPr lang="en-US" smtClean="0"/>
              <a:pPr/>
              <a:t>9</a:t>
            </a:fld>
            <a:endParaRPr lang="en-US" dirty="0"/>
          </a:p>
        </p:txBody>
      </p:sp>
      <p:sp>
        <p:nvSpPr>
          <p:cNvPr id="4" name="Title 3">
            <a:extLst>
              <a:ext uri="{FF2B5EF4-FFF2-40B4-BE49-F238E27FC236}">
                <a16:creationId xmlns:a16="http://schemas.microsoft.com/office/drawing/2014/main" id="{9D2D0162-8713-4BDA-A950-8DB55BC024F4}"/>
              </a:ext>
            </a:extLst>
          </p:cNvPr>
          <p:cNvSpPr>
            <a:spLocks noGrp="1"/>
          </p:cNvSpPr>
          <p:nvPr>
            <p:ph type="title"/>
          </p:nvPr>
        </p:nvSpPr>
        <p:spPr/>
        <p:txBody>
          <a:bodyPr/>
          <a:lstStyle/>
          <a:p>
            <a:br>
              <a:rPr lang="en-US" dirty="0"/>
            </a:br>
            <a:r>
              <a:rPr lang="en-US" sz="3600" dirty="0"/>
              <a:t>American Indian Student Achievement Gap Report  </a:t>
            </a:r>
            <a:br>
              <a:rPr lang="en-US" dirty="0"/>
            </a:br>
            <a:endParaRPr lang="en-US" dirty="0"/>
          </a:p>
        </p:txBody>
      </p:sp>
      <p:pic>
        <p:nvPicPr>
          <p:cNvPr id="5122" name="Picture 2" descr="The line graph compares assessment scores on the Math portion of the ACT for native and non native students. It shows that of native students, 13.1% and 11.6% scored as proficient for 2017 and 2019 while their non native counterparts scored 35.6% and 36.4%. ">
            <a:extLst>
              <a:ext uri="{FF2B5EF4-FFF2-40B4-BE49-F238E27FC236}">
                <a16:creationId xmlns:a16="http://schemas.microsoft.com/office/drawing/2014/main" id="{E3252F1D-B291-4389-838F-3B4C65BDC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 y="1738313"/>
            <a:ext cx="8713981"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165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1_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7092</TotalTime>
  <Words>848</Words>
  <Application>Microsoft Office PowerPoint</Application>
  <PresentationFormat>On-screen Show (4:3)</PresentationFormat>
  <Paragraphs>113</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Candara</vt:lpstr>
      <vt:lpstr>1_Blank</vt:lpstr>
      <vt:lpstr>  Tribal Caucus  January 7, 2021 </vt:lpstr>
      <vt:lpstr>OPI Staff</vt:lpstr>
      <vt:lpstr>Agenda</vt:lpstr>
      <vt:lpstr> Focus:  American Indian Student Achievement </vt:lpstr>
      <vt:lpstr> American Indian Student Achievement Gap Report   </vt:lpstr>
      <vt:lpstr> American Indian Student Achievement Gap Report   </vt:lpstr>
      <vt:lpstr> American Indian Student Achievement Gap Report   </vt:lpstr>
      <vt:lpstr> American Indian Student Achievement Gap Report   </vt:lpstr>
      <vt:lpstr> American Indian Student Achievement Gap Report   </vt:lpstr>
      <vt:lpstr> American Indian Student Achievement Gap Report   </vt:lpstr>
      <vt:lpstr> American Indian Student Achievement Gap Report   </vt:lpstr>
      <vt:lpstr> School District Financial Analysis of AI Gap Funding </vt:lpstr>
      <vt:lpstr>School District Financial Analysis of AI Gap Funding</vt:lpstr>
      <vt:lpstr>Student Achievement:  Closing Opportunity Gaps and Fulfilling ESSA’s Equity Promise</vt:lpstr>
      <vt:lpstr>Student Achievement:  Closing Opportunity Gaps and Fulfilling ESSA’s Equity Promise</vt:lpstr>
      <vt:lpstr>Student Achievement:  Closing Opportunity Gaps and Fulfilling ESSA’s Equity Promise</vt:lpstr>
      <vt:lpstr>Discussion</vt:lpstr>
      <vt:lpstr>Up next week</vt:lpstr>
    </vt:vector>
  </TitlesOfParts>
  <Company>OPi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Montana Aligned NAEP Items to Uncover Core Ideas</dc:title>
  <dc:creator>McGrath, Ashley</dc:creator>
  <cp:lastModifiedBy>Dempsey, Tara</cp:lastModifiedBy>
  <cp:revision>616</cp:revision>
  <cp:lastPrinted>2020-02-13T16:29:42Z</cp:lastPrinted>
  <dcterms:created xsi:type="dcterms:W3CDTF">2016-03-28T17:33:01Z</dcterms:created>
  <dcterms:modified xsi:type="dcterms:W3CDTF">2021-04-23T16:32:42Z</dcterms:modified>
</cp:coreProperties>
</file>